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257" r:id="rId3"/>
    <p:sldId id="258" r:id="rId4"/>
    <p:sldId id="281" r:id="rId5"/>
    <p:sldId id="259" r:id="rId6"/>
    <p:sldId id="260" r:id="rId7"/>
    <p:sldId id="291" r:id="rId8"/>
    <p:sldId id="261" r:id="rId9"/>
    <p:sldId id="262" r:id="rId10"/>
    <p:sldId id="263" r:id="rId11"/>
    <p:sldId id="280" r:id="rId12"/>
    <p:sldId id="264" r:id="rId13"/>
    <p:sldId id="275" r:id="rId14"/>
    <p:sldId id="283" r:id="rId15"/>
    <p:sldId id="284" r:id="rId16"/>
    <p:sldId id="289" r:id="rId17"/>
    <p:sldId id="278" r:id="rId18"/>
    <p:sldId id="276" r:id="rId19"/>
    <p:sldId id="277" r:id="rId20"/>
    <p:sldId id="285" r:id="rId21"/>
    <p:sldId id="286" r:id="rId22"/>
    <p:sldId id="282" r:id="rId23"/>
    <p:sldId id="265" r:id="rId24"/>
    <p:sldId id="287" r:id="rId25"/>
    <p:sldId id="288" r:id="rId26"/>
    <p:sldId id="266" r:id="rId27"/>
    <p:sldId id="267" r:id="rId28"/>
    <p:sldId id="268" r:id="rId29"/>
    <p:sldId id="269" r:id="rId30"/>
    <p:sldId id="270" r:id="rId31"/>
    <p:sldId id="271" r:id="rId32"/>
    <p:sldId id="272" r:id="rId33"/>
    <p:sldId id="273" r:id="rId34"/>
    <p:sldId id="274" r:id="rId35"/>
    <p:sldId id="290"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218" autoAdjust="0"/>
  </p:normalViewPr>
  <p:slideViewPr>
    <p:cSldViewPr snapToGrid="0" snapToObjects="1">
      <p:cViewPr varScale="1">
        <p:scale>
          <a:sx n="28" d="100"/>
          <a:sy n="28" d="100"/>
        </p:scale>
        <p:origin x="12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B1591C04-6797-3A4B-83FB-CC2317B4947B}" type="datetimeFigureOut">
              <a:rPr lang="en-US" smtClean="0"/>
              <a:pPr/>
              <a:t>2/8/2017</a:t>
            </a:fld>
            <a:endParaRPr lang="en-US"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75160E50-A288-534C-B68B-C5AFB8DDFDBD}" type="slidenum">
              <a:rPr lang="en-US" smtClean="0"/>
              <a:pPr/>
              <a:t>‹#›</a:t>
            </a:fld>
            <a:endParaRPr lang="en-US" dirty="0"/>
          </a:p>
        </p:txBody>
      </p:sp>
    </p:spTree>
    <p:extLst>
      <p:ext uri="{BB962C8B-B14F-4D97-AF65-F5344CB8AC3E}">
        <p14:creationId xmlns:p14="http://schemas.microsoft.com/office/powerpoint/2010/main" val="1257708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1</a:t>
            </a:fld>
            <a:endParaRPr lang="en-US" dirty="0"/>
          </a:p>
        </p:txBody>
      </p:sp>
    </p:spTree>
    <p:extLst>
      <p:ext uri="{BB962C8B-B14F-4D97-AF65-F5344CB8AC3E}">
        <p14:creationId xmlns:p14="http://schemas.microsoft.com/office/powerpoint/2010/main" val="929222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11</a:t>
            </a:fld>
            <a:endParaRPr lang="en-US" dirty="0"/>
          </a:p>
        </p:txBody>
      </p:sp>
    </p:spTree>
    <p:extLst>
      <p:ext uri="{BB962C8B-B14F-4D97-AF65-F5344CB8AC3E}">
        <p14:creationId xmlns:p14="http://schemas.microsoft.com/office/powerpoint/2010/main" val="2591408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12</a:t>
            </a:fld>
            <a:endParaRPr lang="en-US" dirty="0"/>
          </a:p>
        </p:txBody>
      </p:sp>
    </p:spTree>
    <p:extLst>
      <p:ext uri="{BB962C8B-B14F-4D97-AF65-F5344CB8AC3E}">
        <p14:creationId xmlns:p14="http://schemas.microsoft.com/office/powerpoint/2010/main" val="2844734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13</a:t>
            </a:fld>
            <a:endParaRPr lang="en-US" dirty="0"/>
          </a:p>
        </p:txBody>
      </p:sp>
    </p:spTree>
    <p:extLst>
      <p:ext uri="{BB962C8B-B14F-4D97-AF65-F5344CB8AC3E}">
        <p14:creationId xmlns:p14="http://schemas.microsoft.com/office/powerpoint/2010/main" val="1874148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15</a:t>
            </a:fld>
            <a:endParaRPr lang="en-US" dirty="0"/>
          </a:p>
        </p:txBody>
      </p:sp>
    </p:spTree>
    <p:extLst>
      <p:ext uri="{BB962C8B-B14F-4D97-AF65-F5344CB8AC3E}">
        <p14:creationId xmlns:p14="http://schemas.microsoft.com/office/powerpoint/2010/main" val="3539489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17</a:t>
            </a:fld>
            <a:endParaRPr lang="en-US" dirty="0"/>
          </a:p>
        </p:txBody>
      </p:sp>
    </p:spTree>
    <p:extLst>
      <p:ext uri="{BB962C8B-B14F-4D97-AF65-F5344CB8AC3E}">
        <p14:creationId xmlns:p14="http://schemas.microsoft.com/office/powerpoint/2010/main" val="309796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5160E50-A288-534C-B68B-C5AFB8DDFDBD}" type="slidenum">
              <a:rPr lang="en-US" smtClean="0"/>
              <a:pPr/>
              <a:t>18</a:t>
            </a:fld>
            <a:endParaRPr lang="en-US" dirty="0"/>
          </a:p>
        </p:txBody>
      </p:sp>
    </p:spTree>
    <p:extLst>
      <p:ext uri="{BB962C8B-B14F-4D97-AF65-F5344CB8AC3E}">
        <p14:creationId xmlns:p14="http://schemas.microsoft.com/office/powerpoint/2010/main" val="1132451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19</a:t>
            </a:fld>
            <a:endParaRPr lang="en-US" dirty="0"/>
          </a:p>
        </p:txBody>
      </p:sp>
    </p:spTree>
    <p:extLst>
      <p:ext uri="{BB962C8B-B14F-4D97-AF65-F5344CB8AC3E}">
        <p14:creationId xmlns:p14="http://schemas.microsoft.com/office/powerpoint/2010/main" val="1933068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22</a:t>
            </a:fld>
            <a:endParaRPr lang="en-US" dirty="0"/>
          </a:p>
        </p:txBody>
      </p:sp>
    </p:spTree>
    <p:extLst>
      <p:ext uri="{BB962C8B-B14F-4D97-AF65-F5344CB8AC3E}">
        <p14:creationId xmlns:p14="http://schemas.microsoft.com/office/powerpoint/2010/main" val="3019899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5160E50-A288-534C-B68B-C5AFB8DDFDBD}" type="slidenum">
              <a:rPr lang="en-US" smtClean="0"/>
              <a:pPr/>
              <a:t>23</a:t>
            </a:fld>
            <a:endParaRPr lang="en-US" dirty="0"/>
          </a:p>
        </p:txBody>
      </p:sp>
    </p:spTree>
    <p:extLst>
      <p:ext uri="{BB962C8B-B14F-4D97-AF65-F5344CB8AC3E}">
        <p14:creationId xmlns:p14="http://schemas.microsoft.com/office/powerpoint/2010/main" val="5611191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26</a:t>
            </a:fld>
            <a:endParaRPr lang="en-US" dirty="0"/>
          </a:p>
        </p:txBody>
      </p:sp>
    </p:spTree>
    <p:extLst>
      <p:ext uri="{BB962C8B-B14F-4D97-AF65-F5344CB8AC3E}">
        <p14:creationId xmlns:p14="http://schemas.microsoft.com/office/powerpoint/2010/main" val="1295611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75160E50-A288-534C-B68B-C5AFB8DDFDBD}" type="slidenum">
              <a:rPr lang="en-US" smtClean="0"/>
              <a:pPr/>
              <a:t>2</a:t>
            </a:fld>
            <a:endParaRPr lang="en-US" dirty="0"/>
          </a:p>
        </p:txBody>
      </p:sp>
    </p:spTree>
    <p:extLst>
      <p:ext uri="{BB962C8B-B14F-4D97-AF65-F5344CB8AC3E}">
        <p14:creationId xmlns:p14="http://schemas.microsoft.com/office/powerpoint/2010/main" val="36985275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27</a:t>
            </a:fld>
            <a:endParaRPr lang="en-US" dirty="0"/>
          </a:p>
        </p:txBody>
      </p:sp>
    </p:spTree>
    <p:extLst>
      <p:ext uri="{BB962C8B-B14F-4D97-AF65-F5344CB8AC3E}">
        <p14:creationId xmlns:p14="http://schemas.microsoft.com/office/powerpoint/2010/main" val="813739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28</a:t>
            </a:fld>
            <a:endParaRPr lang="en-US" dirty="0"/>
          </a:p>
        </p:txBody>
      </p:sp>
    </p:spTree>
    <p:extLst>
      <p:ext uri="{BB962C8B-B14F-4D97-AF65-F5344CB8AC3E}">
        <p14:creationId xmlns:p14="http://schemas.microsoft.com/office/powerpoint/2010/main" val="2024508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29</a:t>
            </a:fld>
            <a:endParaRPr lang="en-US" dirty="0"/>
          </a:p>
        </p:txBody>
      </p:sp>
    </p:spTree>
    <p:extLst>
      <p:ext uri="{BB962C8B-B14F-4D97-AF65-F5344CB8AC3E}">
        <p14:creationId xmlns:p14="http://schemas.microsoft.com/office/powerpoint/2010/main" val="34320181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30</a:t>
            </a:fld>
            <a:endParaRPr lang="en-US" dirty="0"/>
          </a:p>
        </p:txBody>
      </p:sp>
    </p:spTree>
    <p:extLst>
      <p:ext uri="{BB962C8B-B14F-4D97-AF65-F5344CB8AC3E}">
        <p14:creationId xmlns:p14="http://schemas.microsoft.com/office/powerpoint/2010/main" val="20378444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31</a:t>
            </a:fld>
            <a:endParaRPr lang="en-US" dirty="0"/>
          </a:p>
        </p:txBody>
      </p:sp>
    </p:spTree>
    <p:extLst>
      <p:ext uri="{BB962C8B-B14F-4D97-AF65-F5344CB8AC3E}">
        <p14:creationId xmlns:p14="http://schemas.microsoft.com/office/powerpoint/2010/main" val="15882100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32</a:t>
            </a:fld>
            <a:endParaRPr lang="en-US" dirty="0"/>
          </a:p>
        </p:txBody>
      </p:sp>
    </p:spTree>
    <p:extLst>
      <p:ext uri="{BB962C8B-B14F-4D97-AF65-F5344CB8AC3E}">
        <p14:creationId xmlns:p14="http://schemas.microsoft.com/office/powerpoint/2010/main" val="1087326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33</a:t>
            </a:fld>
            <a:endParaRPr lang="en-US" dirty="0"/>
          </a:p>
        </p:txBody>
      </p:sp>
    </p:spTree>
    <p:extLst>
      <p:ext uri="{BB962C8B-B14F-4D97-AF65-F5344CB8AC3E}">
        <p14:creationId xmlns:p14="http://schemas.microsoft.com/office/powerpoint/2010/main" val="9806556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34</a:t>
            </a:fld>
            <a:endParaRPr lang="en-US" dirty="0"/>
          </a:p>
        </p:txBody>
      </p:sp>
    </p:spTree>
    <p:extLst>
      <p:ext uri="{BB962C8B-B14F-4D97-AF65-F5344CB8AC3E}">
        <p14:creationId xmlns:p14="http://schemas.microsoft.com/office/powerpoint/2010/main" val="290410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3</a:t>
            </a:fld>
            <a:endParaRPr lang="en-US" dirty="0"/>
          </a:p>
        </p:txBody>
      </p:sp>
    </p:spTree>
    <p:extLst>
      <p:ext uri="{BB962C8B-B14F-4D97-AF65-F5344CB8AC3E}">
        <p14:creationId xmlns:p14="http://schemas.microsoft.com/office/powerpoint/2010/main" val="4095719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5</a:t>
            </a:fld>
            <a:endParaRPr lang="en-US" dirty="0"/>
          </a:p>
        </p:txBody>
      </p:sp>
    </p:spTree>
    <p:extLst>
      <p:ext uri="{BB962C8B-B14F-4D97-AF65-F5344CB8AC3E}">
        <p14:creationId xmlns:p14="http://schemas.microsoft.com/office/powerpoint/2010/main" val="1907796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6</a:t>
            </a:fld>
            <a:endParaRPr lang="en-US" dirty="0"/>
          </a:p>
        </p:txBody>
      </p:sp>
    </p:spTree>
    <p:extLst>
      <p:ext uri="{BB962C8B-B14F-4D97-AF65-F5344CB8AC3E}">
        <p14:creationId xmlns:p14="http://schemas.microsoft.com/office/powerpoint/2010/main" val="3982920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5160E50-A288-534C-B68B-C5AFB8DDFDBD}" type="slidenum">
              <a:rPr lang="en-US" smtClean="0"/>
              <a:pPr/>
              <a:t>7</a:t>
            </a:fld>
            <a:endParaRPr lang="en-US" dirty="0"/>
          </a:p>
        </p:txBody>
      </p:sp>
    </p:spTree>
    <p:extLst>
      <p:ext uri="{BB962C8B-B14F-4D97-AF65-F5344CB8AC3E}">
        <p14:creationId xmlns:p14="http://schemas.microsoft.com/office/powerpoint/2010/main" val="3982920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5160E50-A288-534C-B68B-C5AFB8DDFDBD}" type="slidenum">
              <a:rPr lang="en-US" smtClean="0"/>
              <a:pPr/>
              <a:t>8</a:t>
            </a:fld>
            <a:endParaRPr lang="en-US" dirty="0"/>
          </a:p>
        </p:txBody>
      </p:sp>
    </p:spTree>
    <p:extLst>
      <p:ext uri="{BB962C8B-B14F-4D97-AF65-F5344CB8AC3E}">
        <p14:creationId xmlns:p14="http://schemas.microsoft.com/office/powerpoint/2010/main" val="2538922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9</a:t>
            </a:fld>
            <a:endParaRPr lang="en-US" dirty="0"/>
          </a:p>
        </p:txBody>
      </p:sp>
    </p:spTree>
    <p:extLst>
      <p:ext uri="{BB962C8B-B14F-4D97-AF65-F5344CB8AC3E}">
        <p14:creationId xmlns:p14="http://schemas.microsoft.com/office/powerpoint/2010/main" val="695507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60E50-A288-534C-B68B-C5AFB8DDFDBD}" type="slidenum">
              <a:rPr lang="en-US" smtClean="0"/>
              <a:pPr/>
              <a:t>10</a:t>
            </a:fld>
            <a:endParaRPr lang="en-US" dirty="0"/>
          </a:p>
        </p:txBody>
      </p:sp>
    </p:spTree>
    <p:extLst>
      <p:ext uri="{BB962C8B-B14F-4D97-AF65-F5344CB8AC3E}">
        <p14:creationId xmlns:p14="http://schemas.microsoft.com/office/powerpoint/2010/main" val="4132131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pPr/>
              <a:t>2/8/2017</a:t>
            </a:fld>
            <a:endParaRPr lang="en-US" dirty="0"/>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pPr/>
              <a:t>2/8/2017</a:t>
            </a:fld>
            <a:endParaRPr lang="en-US" dirty="0"/>
          </a:p>
        </p:txBody>
      </p:sp>
      <p:sp>
        <p:nvSpPr>
          <p:cNvPr id="6" name="Footer Placeholder 5"/>
          <p:cNvSpPr>
            <a:spLocks noGrp="1"/>
          </p:cNvSpPr>
          <p:nvPr>
            <p:ph type="ftr" sz="quarter" idx="11"/>
          </p:nvPr>
        </p:nvSpPr>
        <p:spPr>
          <a:xfrm>
            <a:off x="2057400" y="6300216"/>
            <a:ext cx="2340864" cy="365125"/>
          </a:xfrm>
        </p:spPr>
        <p:txBody>
          <a:bodyPr/>
          <a:lstStyle/>
          <a:p>
            <a:endParaRPr lang="en-US" dirty="0"/>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pPr/>
              <a:t>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371D3E-5A18-49EB-AD2A-429AF165759F}" type="slidenum">
              <a:rPr lang="en-US" smtClean="0"/>
              <a:pPr/>
              <a:t>‹#›</a:t>
            </a:fld>
            <a:endParaRPr lang="en-US" dirty="0"/>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pPr/>
              <a:t>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371D3E-5A18-49EB-AD2A-429AF165759F}"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pPr/>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371D3E-5A18-49EB-AD2A-429AF165759F}"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pPr/>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371D3E-5A18-49EB-AD2A-429AF165759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pPr/>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371D3E-5A18-49EB-AD2A-429AF165759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pPr/>
              <a:t>2/8/2017</a:t>
            </a:fld>
            <a:endParaRPr lang="en-US" dirty="0"/>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dirty="0"/>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dirty="0"/>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pPr/>
              <a:t>2/8/2017</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pPr/>
              <a:t>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371D3E-5A18-49EB-AD2A-429AF165759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pPr/>
              <a:t>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371D3E-5A18-49EB-AD2A-429AF165759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pPr/>
              <a:t>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371D3E-5A18-49EB-AD2A-429AF165759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115196-1C6F-4784-83AC-30756D8F10B3}" type="datetimeFigureOut">
              <a:rPr lang="en-US" smtClean="0"/>
              <a:pPr/>
              <a:t>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371D3E-5A18-49EB-AD2A-429AF165759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pPr/>
              <a:t>2/8/2017</a:t>
            </a:fld>
            <a:endParaRPr lang="en-US" dirty="0"/>
          </a:p>
        </p:txBody>
      </p:sp>
      <p:sp>
        <p:nvSpPr>
          <p:cNvPr id="6" name="Footer Placeholder 5"/>
          <p:cNvSpPr>
            <a:spLocks noGrp="1"/>
          </p:cNvSpPr>
          <p:nvPr>
            <p:ph type="ftr" sz="quarter" idx="11"/>
          </p:nvPr>
        </p:nvSpPr>
        <p:spPr>
          <a:xfrm>
            <a:off x="2057400" y="6297706"/>
            <a:ext cx="2339788" cy="365125"/>
          </a:xfrm>
        </p:spPr>
        <p:txBody>
          <a:bodyPr/>
          <a:lstStyle/>
          <a:p>
            <a:endParaRPr lang="en-US" dirty="0"/>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smtClean="0"/>
              <a:pPr/>
              <a:t>2/8/2017</a:t>
            </a:fld>
            <a:endParaRPr lang="en-US" dirty="0"/>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dirty="0"/>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eb2.westlaw.com/find/default.wl?mt=7&amp;db=1000217&amp;docname=CAPES261&amp;rp=/find/default.wl&amp;findtype=L&amp;ordoc=1294375&amp;tc=-1&amp;vr=2.0&amp;fn=_top&amp;sv=Split&amp;tf=-1&amp;pbc=0086DD77&amp;rs=WLW15.07"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eb2.westlaw.com/find/default.wl?mt=7&amp;db=1000217&amp;docname=CAPES288&amp;rp=/find/default.wl&amp;findtype=L&amp;ordoc=1294375&amp;tc=-1&amp;vr=2.0&amp;fn=_top&amp;sv=Split&amp;tf=-1&amp;referencepositiontype=T&amp;pbc=0086DD77&amp;referenceposition=SP;4b24000003ba5&amp;rs=WLW15.07" TargetMode="External"/><Relationship Id="rId4" Type="http://schemas.openxmlformats.org/officeDocument/2006/relationships/hyperlink" Target="https://web2.westlaw.com/find/default.wl?mt=7&amp;db=1000217&amp;docname=CAPES261.5&amp;rp=/find/default.wl&amp;findtype=L&amp;ordoc=1294375&amp;tc=-1&amp;vr=2.0&amp;fn=_top&amp;sv=Split&amp;tf=-1&amp;pbc=0086DD77&amp;rs=WLW15.07"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eb2.westlaw.com/find/default.wl?mt=7&amp;db=1000217&amp;docname=CAPES311.2&amp;rp=/find/default.wl&amp;findtype=L&amp;ordoc=1294375&amp;tc=-1&amp;vr=2.0&amp;fn=_top&amp;sv=Split&amp;tf=-1&amp;pbc=0086DD77&amp;rs=WLW15.07"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eb2.westlaw.com/find/default.wl?mt=7&amp;db=1000217&amp;docname=CAPES311.4&amp;rp=/find/default.wl&amp;findtype=L&amp;ordoc=1294375&amp;tc=-1&amp;vr=2.0&amp;fn=_top&amp;sv=Split&amp;tf=-1&amp;referencepositiontype=T&amp;pbc=0086DD77&amp;referenceposition=SP;8b3b0000958a4&amp;rs=WLW15.0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California Child Abuse &amp; Neglect Reporting Act</a:t>
            </a:r>
            <a:endParaRPr lang="en-US" dirty="0"/>
          </a:p>
        </p:txBody>
      </p:sp>
      <p:sp>
        <p:nvSpPr>
          <p:cNvPr id="3" name="Subtitle 2"/>
          <p:cNvSpPr>
            <a:spLocks noGrp="1"/>
          </p:cNvSpPr>
          <p:nvPr>
            <p:ph type="subTitle" idx="1"/>
          </p:nvPr>
        </p:nvSpPr>
        <p:spPr/>
        <p:txBody>
          <a:bodyPr/>
          <a:lstStyle/>
          <a:p>
            <a:r>
              <a:rPr lang="en-US" dirty="0" smtClean="0"/>
              <a:t>Mandated Reporter Training</a:t>
            </a:r>
          </a:p>
          <a:p>
            <a:r>
              <a:rPr lang="en-US" dirty="0" smtClean="0"/>
              <a:t>AB 1432</a:t>
            </a:r>
          </a:p>
        </p:txBody>
      </p:sp>
    </p:spTree>
    <p:extLst>
      <p:ext uri="{BB962C8B-B14F-4D97-AF65-F5344CB8AC3E}">
        <p14:creationId xmlns:p14="http://schemas.microsoft.com/office/powerpoint/2010/main" val="1077371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Abuse &amp; Neglect Reporting Act</a:t>
            </a:r>
          </a:p>
        </p:txBody>
      </p:sp>
      <p:sp>
        <p:nvSpPr>
          <p:cNvPr id="3" name="Content Placeholder 2"/>
          <p:cNvSpPr>
            <a:spLocks noGrp="1"/>
          </p:cNvSpPr>
          <p:nvPr>
            <p:ph idx="1"/>
          </p:nvPr>
        </p:nvSpPr>
        <p:spPr/>
        <p:txBody>
          <a:bodyPr>
            <a:normAutofit/>
          </a:bodyPr>
          <a:lstStyle/>
          <a:p>
            <a:r>
              <a:rPr lang="en-US" dirty="0" smtClean="0"/>
              <a:t>What to Report (con’t):</a:t>
            </a:r>
          </a:p>
          <a:p>
            <a:pPr lvl="1"/>
            <a:r>
              <a:rPr lang="en-US" dirty="0" smtClean="0"/>
              <a:t>Unlawful corporal punishment or injury willfully inflicted, resulting in a traumatic condition.  (PC 11165.4)</a:t>
            </a:r>
          </a:p>
          <a:p>
            <a:pPr lvl="1"/>
            <a:endParaRPr lang="en-US" dirty="0"/>
          </a:p>
        </p:txBody>
      </p:sp>
    </p:spTree>
    <p:extLst>
      <p:ext uri="{BB962C8B-B14F-4D97-AF65-F5344CB8AC3E}">
        <p14:creationId xmlns:p14="http://schemas.microsoft.com/office/powerpoint/2010/main" val="746338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lnSpcReduction="10000"/>
          </a:bodyPr>
          <a:lstStyle/>
          <a:p>
            <a:r>
              <a:rPr lang="en-US" dirty="0" smtClean="0"/>
              <a:t>What to Report (con’t):</a:t>
            </a:r>
          </a:p>
          <a:p>
            <a:pPr lvl="1"/>
            <a:r>
              <a:rPr lang="en-US" dirty="0"/>
              <a:t>CDE Guidance:  Interpreting Education Code 49000 et seq</a:t>
            </a:r>
            <a:r>
              <a:rPr lang="en-US" dirty="0" smtClean="0"/>
              <a:t>.  Prohibition of Corporal Punishment</a:t>
            </a:r>
            <a:endParaRPr lang="en-US" dirty="0"/>
          </a:p>
          <a:p>
            <a:pPr lvl="2"/>
            <a:r>
              <a:rPr lang="en-US" dirty="0"/>
              <a:t>Examples of PERMITTED actions:</a:t>
            </a:r>
          </a:p>
          <a:p>
            <a:pPr lvl="3"/>
            <a:r>
              <a:rPr lang="en-US" dirty="0"/>
              <a:t>Stopping a student from fighting with another student</a:t>
            </a:r>
          </a:p>
          <a:p>
            <a:pPr lvl="3"/>
            <a:r>
              <a:rPr lang="en-US" dirty="0"/>
              <a:t>Preventing a pupil from committing an act of vandalism</a:t>
            </a:r>
          </a:p>
          <a:p>
            <a:pPr lvl="3"/>
            <a:r>
              <a:rPr lang="en-US" dirty="0"/>
              <a:t>Defending yourself from physical injury or assault by a student</a:t>
            </a:r>
          </a:p>
          <a:p>
            <a:pPr lvl="3"/>
            <a:r>
              <a:rPr lang="en-US" dirty="0"/>
              <a:t>Forcing a pupil to give up a weapon or dangerous object</a:t>
            </a:r>
          </a:p>
          <a:p>
            <a:pPr lvl="3"/>
            <a:r>
              <a:rPr lang="en-US" dirty="0"/>
              <a:t>Requiring an athletic team to participate in strenuous physical training activities designed to strengthen or condition</a:t>
            </a:r>
          </a:p>
          <a:p>
            <a:pPr lvl="3"/>
            <a:r>
              <a:rPr lang="en-US" dirty="0"/>
              <a:t>Engaging in group calisthenics, team drills, physical education or voluntary recreational activities.</a:t>
            </a:r>
          </a:p>
          <a:p>
            <a:pPr lvl="1"/>
            <a:endParaRPr lang="en-US" dirty="0"/>
          </a:p>
        </p:txBody>
      </p:sp>
    </p:spTree>
    <p:extLst>
      <p:ext uri="{BB962C8B-B14F-4D97-AF65-F5344CB8AC3E}">
        <p14:creationId xmlns:p14="http://schemas.microsoft.com/office/powerpoint/2010/main" val="286672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What to Report (con’t):</a:t>
            </a:r>
          </a:p>
          <a:p>
            <a:pPr lvl="1"/>
            <a:r>
              <a:rPr lang="en-US" dirty="0"/>
              <a:t>CDE Guidance:  Interpreting Education Code 49000 et seq</a:t>
            </a:r>
            <a:r>
              <a:rPr lang="en-US" dirty="0" smtClean="0"/>
              <a:t>. Prohibition of Corporal Punishment</a:t>
            </a:r>
            <a:endParaRPr lang="en-US" dirty="0"/>
          </a:p>
          <a:p>
            <a:pPr lvl="2"/>
            <a:r>
              <a:rPr lang="en-US" dirty="0"/>
              <a:t>Examples of </a:t>
            </a:r>
            <a:r>
              <a:rPr lang="en-US" dirty="0" smtClean="0"/>
              <a:t>PROHIBITED actions:</a:t>
            </a:r>
          </a:p>
          <a:p>
            <a:pPr lvl="3"/>
            <a:r>
              <a:rPr lang="en-US" dirty="0" smtClean="0"/>
              <a:t>Hitting, shoving, pushing or physically restraining a student as a means of control (except by actions allowed by EC 49001(a)</a:t>
            </a:r>
          </a:p>
          <a:p>
            <a:pPr lvl="3"/>
            <a:r>
              <a:rPr lang="en-US" dirty="0" smtClean="0"/>
              <a:t>Making unruly students do push-ups, run laps, or perform other physical acts that cause pain or discomfort</a:t>
            </a:r>
          </a:p>
          <a:p>
            <a:pPr lvl="3"/>
            <a:r>
              <a:rPr lang="en-US" dirty="0" smtClean="0"/>
              <a:t>Paddling, swatting, slapping, grabbing, pinching, kicking, or otherwise causing physical pain.</a:t>
            </a:r>
            <a:endParaRPr lang="en-US" dirty="0"/>
          </a:p>
        </p:txBody>
      </p:sp>
    </p:spTree>
    <p:extLst>
      <p:ext uri="{BB962C8B-B14F-4D97-AF65-F5344CB8AC3E}">
        <p14:creationId xmlns:p14="http://schemas.microsoft.com/office/powerpoint/2010/main" val="2614024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Physical Abuse Indicators:</a:t>
            </a:r>
          </a:p>
          <a:p>
            <a:pPr lvl="1"/>
            <a:r>
              <a:rPr lang="en-US" dirty="0" smtClean="0"/>
              <a:t>Clusters or unusual patterns of bruises</a:t>
            </a:r>
          </a:p>
          <a:p>
            <a:pPr lvl="1"/>
            <a:r>
              <a:rPr lang="en-US" dirty="0" smtClean="0"/>
              <a:t>Bruises on infants</a:t>
            </a:r>
          </a:p>
          <a:p>
            <a:pPr lvl="1"/>
            <a:r>
              <a:rPr lang="en-US" dirty="0" smtClean="0"/>
              <a:t>Multiple bruises in various stages of healing</a:t>
            </a:r>
          </a:p>
          <a:p>
            <a:pPr lvl="1"/>
            <a:r>
              <a:rPr lang="en-US" dirty="0" smtClean="0"/>
              <a:t>Marks that resemble objects, such as belt buckles, handprints, hairbrushes, wooden spoons, or looped cords</a:t>
            </a:r>
          </a:p>
          <a:p>
            <a:pPr lvl="1"/>
            <a:r>
              <a:rPr lang="en-US" dirty="0" smtClean="0"/>
              <a:t>Cigarette, rope or immersion burns or burns caused by an iron</a:t>
            </a:r>
          </a:p>
          <a:p>
            <a:pPr lvl="1"/>
            <a:r>
              <a:rPr lang="en-US" dirty="0" smtClean="0"/>
              <a:t>Missing or loose teeth</a:t>
            </a:r>
          </a:p>
          <a:p>
            <a:pPr lvl="1"/>
            <a:r>
              <a:rPr lang="en-US" dirty="0" smtClean="0"/>
              <a:t>Absence of hair</a:t>
            </a:r>
          </a:p>
          <a:p>
            <a:pPr lvl="1"/>
            <a:r>
              <a:rPr lang="en-US" dirty="0" smtClean="0"/>
              <a:t>Cuts on lips, near the eye, or on the face of infants</a:t>
            </a:r>
          </a:p>
          <a:p>
            <a:pPr lvl="1"/>
            <a:r>
              <a:rPr lang="en-US" dirty="0" smtClean="0"/>
              <a:t>Bite marks</a:t>
            </a:r>
          </a:p>
          <a:p>
            <a:pPr lvl="1"/>
            <a:r>
              <a:rPr lang="en-US" dirty="0" smtClean="0"/>
              <a:t>Bleeding beneath the scalp form hair pulling</a:t>
            </a:r>
          </a:p>
          <a:p>
            <a:pPr lvl="1"/>
            <a:r>
              <a:rPr lang="en-US" dirty="0" smtClean="0"/>
              <a:t>Fractures of long bones caused by twisting and pulling</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053253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Physical Abuse Behavioral Indicators:</a:t>
            </a:r>
            <a:endParaRPr lang="en-US" dirty="0"/>
          </a:p>
          <a:p>
            <a:pPr lvl="1"/>
            <a:r>
              <a:rPr lang="en-US" dirty="0"/>
              <a:t>Any injury with an improbable </a:t>
            </a:r>
            <a:r>
              <a:rPr lang="en-US" dirty="0" smtClean="0"/>
              <a:t>explanation</a:t>
            </a:r>
          </a:p>
          <a:p>
            <a:pPr lvl="1"/>
            <a:r>
              <a:rPr lang="en-US" dirty="0" smtClean="0"/>
              <a:t>Excessive, passive, compliant or fearful behaviors</a:t>
            </a:r>
          </a:p>
          <a:p>
            <a:pPr lvl="1"/>
            <a:r>
              <a:rPr lang="en-US" dirty="0" smtClean="0"/>
              <a:t>Anxiety</a:t>
            </a:r>
          </a:p>
          <a:p>
            <a:pPr lvl="1"/>
            <a:r>
              <a:rPr lang="en-US" dirty="0" smtClean="0"/>
              <a:t>Avoids being touched (particularly by adults)</a:t>
            </a:r>
          </a:p>
          <a:p>
            <a:pPr lvl="1"/>
            <a:r>
              <a:rPr lang="en-US" dirty="0" smtClean="0"/>
              <a:t>Little emotion of any kind</a:t>
            </a:r>
          </a:p>
          <a:p>
            <a:pPr lvl="1"/>
            <a:r>
              <a:rPr lang="en-US" dirty="0" smtClean="0"/>
              <a:t>Seeks attention/clingy</a:t>
            </a:r>
          </a:p>
          <a:p>
            <a:pPr lvl="1"/>
            <a:r>
              <a:rPr lang="en-US" dirty="0" smtClean="0"/>
              <a:t>Frightened to go home</a:t>
            </a:r>
          </a:p>
          <a:p>
            <a:pPr lvl="1"/>
            <a:r>
              <a:rPr lang="en-US" dirty="0" smtClean="0"/>
              <a:t>Constantly complaining of physical aches and pains</a:t>
            </a:r>
          </a:p>
          <a:p>
            <a:pPr lvl="1"/>
            <a:r>
              <a:rPr lang="en-US" dirty="0" smtClean="0"/>
              <a:t>Withdrawn</a:t>
            </a:r>
            <a:endParaRPr lang="en-US" dirty="0"/>
          </a:p>
        </p:txBody>
      </p:sp>
    </p:spTree>
    <p:extLst>
      <p:ext uri="{BB962C8B-B14F-4D97-AF65-F5344CB8AC3E}">
        <p14:creationId xmlns:p14="http://schemas.microsoft.com/office/powerpoint/2010/main" val="3683042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a:t>What to Report (con’t):</a:t>
            </a:r>
          </a:p>
          <a:p>
            <a:pPr lvl="1"/>
            <a:r>
              <a:rPr lang="en-US" dirty="0"/>
              <a:t>Willful cruelty or unjustified punishment (PC 11165.3) including</a:t>
            </a:r>
            <a:r>
              <a:rPr lang="en-US" dirty="0" smtClean="0"/>
              <a:t>:</a:t>
            </a:r>
            <a:endParaRPr lang="en-US" dirty="0"/>
          </a:p>
          <a:p>
            <a:pPr lvl="2"/>
            <a:r>
              <a:rPr lang="en-US" dirty="0"/>
              <a:t>Mental suffering/emotional </a:t>
            </a:r>
            <a:r>
              <a:rPr lang="en-US" dirty="0" smtClean="0"/>
              <a:t>abuse</a:t>
            </a:r>
            <a:endParaRPr lang="en-US" dirty="0"/>
          </a:p>
          <a:p>
            <a:pPr lvl="2"/>
            <a:endParaRPr lang="en-US" dirty="0"/>
          </a:p>
          <a:p>
            <a:pPr lvl="2"/>
            <a:r>
              <a:rPr lang="en-US" dirty="0"/>
              <a:t>“Mental Suffering”: Any mandated reporter who has knowledge of or who reasonably suspects that mental suffering has been inflicted upon a child or that his or her wellbeing is endangered in any other way may report the known or suspected instances of child abuse or neglect to the appropriate agency.  (PC 11165.9)</a:t>
            </a:r>
          </a:p>
          <a:p>
            <a:pPr lvl="1"/>
            <a:endParaRPr lang="en-US" dirty="0"/>
          </a:p>
          <a:p>
            <a:endParaRPr lang="en-US" dirty="0"/>
          </a:p>
        </p:txBody>
      </p:sp>
    </p:spTree>
    <p:extLst>
      <p:ext uri="{BB962C8B-B14F-4D97-AF65-F5344CB8AC3E}">
        <p14:creationId xmlns:p14="http://schemas.microsoft.com/office/powerpoint/2010/main" val="2447006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a:bodyPr>
          <a:lstStyle/>
          <a:p>
            <a:r>
              <a:rPr lang="en-US" dirty="0" smtClean="0"/>
              <a:t>Mental Suffering/Emotional Abuse</a:t>
            </a:r>
          </a:p>
          <a:p>
            <a:pPr lvl="1"/>
            <a:r>
              <a:rPr lang="en-US" dirty="0" smtClean="0"/>
              <a:t>Repetitive, verbally assaultive behavior towards a child.  This can include belittling, screaming, threats, blaming and sarcasm and also include constant family discord, witnessed spousal abuse, and unpredictable reactions.  The abuse may scar and incapacitate a child emotionally, behaviorally, and intellectually.</a:t>
            </a:r>
            <a:endParaRPr lang="en-US" dirty="0"/>
          </a:p>
          <a:p>
            <a:r>
              <a:rPr lang="en-US" dirty="0" smtClean="0"/>
              <a:t>Mental Suffering/Emotional Abuse Physical Indicators:</a:t>
            </a:r>
          </a:p>
          <a:p>
            <a:pPr lvl="1"/>
            <a:r>
              <a:rPr lang="en-US" dirty="0" smtClean="0"/>
              <a:t>Failure to thrive</a:t>
            </a:r>
          </a:p>
          <a:p>
            <a:pPr lvl="1"/>
            <a:r>
              <a:rPr lang="en-US" dirty="0" smtClean="0"/>
              <a:t>Uncontrolled urination or bowel movements</a:t>
            </a:r>
          </a:p>
          <a:p>
            <a:pPr lvl="1"/>
            <a:r>
              <a:rPr lang="en-US" dirty="0" smtClean="0"/>
              <a:t>Disturbances in sleeping/eating patterns</a:t>
            </a:r>
            <a:endParaRPr lang="en-US" dirty="0"/>
          </a:p>
        </p:txBody>
      </p:sp>
    </p:spTree>
    <p:extLst>
      <p:ext uri="{BB962C8B-B14F-4D97-AF65-F5344CB8AC3E}">
        <p14:creationId xmlns:p14="http://schemas.microsoft.com/office/powerpoint/2010/main" val="3296426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Mental Suffering or Emotional Abuse  Behavioral Indicators</a:t>
            </a:r>
          </a:p>
          <a:p>
            <a:pPr lvl="1"/>
            <a:r>
              <a:rPr lang="en-US" dirty="0" smtClean="0"/>
              <a:t>Withdrawn, depressed and apathetic</a:t>
            </a:r>
          </a:p>
          <a:p>
            <a:pPr lvl="1"/>
            <a:r>
              <a:rPr lang="en-US" dirty="0" smtClean="0"/>
              <a:t>Is clingy and forms indiscriminate attachments</a:t>
            </a:r>
          </a:p>
          <a:p>
            <a:pPr lvl="1"/>
            <a:r>
              <a:rPr lang="en-US" dirty="0" smtClean="0"/>
              <a:t>Acts out and is considered a behavior problem</a:t>
            </a:r>
          </a:p>
          <a:p>
            <a:pPr lvl="1"/>
            <a:r>
              <a:rPr lang="en-US" dirty="0" smtClean="0"/>
              <a:t>Exhibits exaggerated fearfulness</a:t>
            </a:r>
          </a:p>
          <a:p>
            <a:pPr lvl="1"/>
            <a:r>
              <a:rPr lang="en-US" dirty="0" smtClean="0"/>
              <a:t>Is overly rigid in conforming to instructions</a:t>
            </a:r>
          </a:p>
          <a:p>
            <a:pPr lvl="1"/>
            <a:r>
              <a:rPr lang="en-US" dirty="0" smtClean="0"/>
              <a:t>Suffers from sleep, speech, or eating disorders</a:t>
            </a:r>
          </a:p>
          <a:p>
            <a:pPr lvl="1"/>
            <a:r>
              <a:rPr lang="en-US" dirty="0" smtClean="0"/>
              <a:t>Displays other signs of emotional turmoil</a:t>
            </a:r>
          </a:p>
          <a:p>
            <a:pPr lvl="1"/>
            <a:r>
              <a:rPr lang="en-US" dirty="0" smtClean="0"/>
              <a:t>Suffers from enuresis</a:t>
            </a:r>
          </a:p>
          <a:p>
            <a:pPr lvl="1"/>
            <a:r>
              <a:rPr lang="en-US" dirty="0" smtClean="0"/>
              <a:t>Pays inordinate attention to detail, or exhibits little or no verbal or physical communication with others</a:t>
            </a:r>
          </a:p>
          <a:p>
            <a:pPr lvl="1"/>
            <a:r>
              <a:rPr lang="en-US" dirty="0" smtClean="0"/>
              <a:t>Experiences substances abuse problems </a:t>
            </a:r>
            <a:endParaRPr lang="en-US" dirty="0"/>
          </a:p>
        </p:txBody>
      </p:sp>
    </p:spTree>
    <p:extLst>
      <p:ext uri="{BB962C8B-B14F-4D97-AF65-F5344CB8AC3E}">
        <p14:creationId xmlns:p14="http://schemas.microsoft.com/office/powerpoint/2010/main" val="2204664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a:bodyPr>
          <a:lstStyle/>
          <a:p>
            <a:r>
              <a:rPr lang="en-US" dirty="0" smtClean="0"/>
              <a:t>What to Report (con’t):</a:t>
            </a:r>
          </a:p>
          <a:p>
            <a:pPr lvl="1"/>
            <a:r>
              <a:rPr lang="en-US" dirty="0"/>
              <a:t>Child sexual abuse</a:t>
            </a:r>
          </a:p>
          <a:p>
            <a:pPr lvl="2"/>
            <a:r>
              <a:rPr lang="en-US" dirty="0"/>
              <a:t>Sexual assault or sexual exploitation of anyone under the age of 18.</a:t>
            </a:r>
          </a:p>
          <a:p>
            <a:pPr lvl="3"/>
            <a:r>
              <a:rPr lang="en-US" dirty="0"/>
              <a:t>Assault:  sex acts with children, child molestation</a:t>
            </a:r>
            <a:r>
              <a:rPr lang="en-US" dirty="0" smtClean="0"/>
              <a:t>…</a:t>
            </a:r>
          </a:p>
          <a:p>
            <a:pPr lvl="4"/>
            <a:r>
              <a:rPr lang="en-US" dirty="0"/>
              <a:t>“Sexual assault” means conduct in violation of one or more of the following sections: </a:t>
            </a:r>
            <a:r>
              <a:rPr lang="en-US" dirty="0">
                <a:hlinkClick r:id="rId3"/>
              </a:rPr>
              <a:t>Section 261 (rape), subdivision (d)</a:t>
            </a:r>
            <a:r>
              <a:rPr lang="en-US" dirty="0"/>
              <a:t> of </a:t>
            </a:r>
            <a:r>
              <a:rPr lang="en-US" dirty="0">
                <a:hlinkClick r:id="rId4"/>
              </a:rPr>
              <a:t>Section 261.5</a:t>
            </a:r>
            <a:r>
              <a:rPr lang="en-US" dirty="0"/>
              <a:t> (statutory rape), 264.1 (rape in concert), 285 (incest), 286 (sodomy), subdivision (a) or (b), or </a:t>
            </a:r>
            <a:r>
              <a:rPr lang="en-US" dirty="0">
                <a:hlinkClick r:id="rId5"/>
              </a:rPr>
              <a:t>paragraph (1) of subdivision (c) of Section 288</a:t>
            </a:r>
            <a:r>
              <a:rPr lang="en-US" dirty="0"/>
              <a:t> (lewd or lascivious acts upon a child), 288a (oral copulation), 289 (sexual penetration), or 647.6 (child molestation</a:t>
            </a:r>
            <a:r>
              <a:rPr lang="en-US" dirty="0" smtClean="0"/>
              <a:t>).</a:t>
            </a:r>
            <a:endParaRPr lang="en-US" dirty="0"/>
          </a:p>
        </p:txBody>
      </p:sp>
    </p:spTree>
    <p:extLst>
      <p:ext uri="{BB962C8B-B14F-4D97-AF65-F5344CB8AC3E}">
        <p14:creationId xmlns:p14="http://schemas.microsoft.com/office/powerpoint/2010/main" val="3863166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a:t>What to Report (con’t):</a:t>
            </a:r>
          </a:p>
          <a:p>
            <a:pPr lvl="1"/>
            <a:r>
              <a:rPr lang="en-US" dirty="0"/>
              <a:t>Child sexual abuse</a:t>
            </a:r>
          </a:p>
          <a:p>
            <a:pPr lvl="2"/>
            <a:r>
              <a:rPr lang="en-US" dirty="0"/>
              <a:t>Sexual assault or sexual exploitation of anyone under the age of </a:t>
            </a:r>
            <a:r>
              <a:rPr lang="en-US" dirty="0" smtClean="0"/>
              <a:t>18</a:t>
            </a:r>
          </a:p>
          <a:p>
            <a:pPr lvl="3"/>
            <a:r>
              <a:rPr lang="en-US" dirty="0" smtClean="0"/>
              <a:t>Exploitation</a:t>
            </a:r>
            <a:r>
              <a:rPr lang="en-US" dirty="0"/>
              <a:t>: Conduct involving matter depicting a minor engaged in obscene acts in violation of </a:t>
            </a:r>
            <a:r>
              <a:rPr lang="en-US" dirty="0">
                <a:hlinkClick r:id="rId3"/>
              </a:rPr>
              <a:t>Section 311.2</a:t>
            </a:r>
            <a:r>
              <a:rPr lang="en-US" dirty="0"/>
              <a:t> (preparing, selling, or distributing obscene matter) or </a:t>
            </a:r>
            <a:r>
              <a:rPr lang="en-US" dirty="0">
                <a:hlinkClick r:id="rId4"/>
              </a:rPr>
              <a:t>subdivision (a) of Section 311.4</a:t>
            </a:r>
            <a:r>
              <a:rPr lang="en-US" dirty="0"/>
              <a:t> (employment of minor to perform obscene acts).</a:t>
            </a:r>
            <a:endParaRPr lang="en-US" dirty="0" smtClean="0"/>
          </a:p>
          <a:p>
            <a:pPr lvl="2"/>
            <a:endParaRPr lang="en-US" dirty="0"/>
          </a:p>
        </p:txBody>
      </p:sp>
    </p:spTree>
    <p:extLst>
      <p:ext uri="{BB962C8B-B14F-4D97-AF65-F5344CB8AC3E}">
        <p14:creationId xmlns:p14="http://schemas.microsoft.com/office/powerpoint/2010/main" val="243237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Purpose (AB 1432)</a:t>
            </a:r>
          </a:p>
          <a:p>
            <a:pPr lvl="1"/>
            <a:r>
              <a:rPr lang="en-US" dirty="0" smtClean="0"/>
              <a:t>To provide training in child abuse and neglect detection</a:t>
            </a:r>
          </a:p>
          <a:p>
            <a:pPr lvl="1"/>
            <a:r>
              <a:rPr lang="en-US" dirty="0" smtClean="0"/>
              <a:t>To provide training in child abuse and neglect reporting requirements and procedures</a:t>
            </a:r>
          </a:p>
          <a:p>
            <a:pPr lvl="1"/>
            <a:r>
              <a:rPr lang="en-US" dirty="0" smtClean="0"/>
              <a:t>To provide notice of the consequences for failure to report</a:t>
            </a:r>
            <a:endParaRPr lang="en-US" dirty="0"/>
          </a:p>
        </p:txBody>
      </p:sp>
    </p:spTree>
    <p:extLst>
      <p:ext uri="{BB962C8B-B14F-4D97-AF65-F5344CB8AC3E}">
        <p14:creationId xmlns:p14="http://schemas.microsoft.com/office/powerpoint/2010/main" val="1252778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Sexual Abuse Physical Indicators:</a:t>
            </a:r>
          </a:p>
          <a:p>
            <a:pPr lvl="1"/>
            <a:r>
              <a:rPr lang="en-US" dirty="0" smtClean="0"/>
              <a:t>Wariness of physical contact</a:t>
            </a:r>
          </a:p>
          <a:p>
            <a:pPr lvl="1"/>
            <a:r>
              <a:rPr lang="en-US" dirty="0" smtClean="0"/>
              <a:t>Pain, swelling, or itching of the genital area</a:t>
            </a:r>
          </a:p>
          <a:p>
            <a:pPr lvl="1"/>
            <a:r>
              <a:rPr lang="en-US" dirty="0" smtClean="0"/>
              <a:t>Torn, stained, or bloody underclothing</a:t>
            </a:r>
          </a:p>
          <a:p>
            <a:pPr lvl="1"/>
            <a:r>
              <a:rPr lang="en-US" dirty="0" smtClean="0"/>
              <a:t>Chronic fatigue</a:t>
            </a:r>
          </a:p>
          <a:p>
            <a:pPr lvl="1"/>
            <a:r>
              <a:rPr lang="en-US" dirty="0" smtClean="0"/>
              <a:t>Difficulty walking or sitting</a:t>
            </a:r>
          </a:p>
          <a:p>
            <a:pPr lvl="1"/>
            <a:r>
              <a:rPr lang="en-US" dirty="0" smtClean="0"/>
              <a:t>Physical aches and pains</a:t>
            </a:r>
          </a:p>
          <a:p>
            <a:pPr lvl="1"/>
            <a:r>
              <a:rPr lang="en-US" dirty="0" smtClean="0"/>
              <a:t>Difficulty with bowel movements</a:t>
            </a:r>
          </a:p>
          <a:p>
            <a:pPr lvl="1"/>
            <a:r>
              <a:rPr lang="en-US" dirty="0" smtClean="0"/>
              <a:t>Blood in the toilet</a:t>
            </a:r>
          </a:p>
          <a:p>
            <a:pPr lvl="1"/>
            <a:r>
              <a:rPr lang="en-US" dirty="0" smtClean="0"/>
              <a:t>Frequent, unexplained sore throats, yeast, or urinary tract infections</a:t>
            </a:r>
          </a:p>
          <a:p>
            <a:pPr lvl="1"/>
            <a:r>
              <a:rPr lang="en-US" dirty="0" smtClean="0"/>
              <a:t>Sores in and around the mouth</a:t>
            </a:r>
          </a:p>
          <a:p>
            <a:pPr lvl="1"/>
            <a:r>
              <a:rPr lang="en-US" dirty="0" smtClean="0"/>
              <a:t>Sexually transmitted diseases/infections</a:t>
            </a:r>
          </a:p>
          <a:p>
            <a:pPr lvl="1"/>
            <a:r>
              <a:rPr lang="en-US" dirty="0" smtClean="0"/>
              <a:t>Tension, stomach aches, skin disorders</a:t>
            </a:r>
          </a:p>
          <a:p>
            <a:pPr lvl="1"/>
            <a:r>
              <a:rPr lang="en-US" dirty="0" smtClean="0"/>
              <a:t>Pregnancy</a:t>
            </a:r>
            <a:endParaRPr lang="en-US" dirty="0"/>
          </a:p>
        </p:txBody>
      </p:sp>
    </p:spTree>
    <p:extLst>
      <p:ext uri="{BB962C8B-B14F-4D97-AF65-F5344CB8AC3E}">
        <p14:creationId xmlns:p14="http://schemas.microsoft.com/office/powerpoint/2010/main" val="610494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Sexual Abuse Behavioral Indicators:</a:t>
            </a:r>
          </a:p>
          <a:p>
            <a:pPr lvl="1"/>
            <a:r>
              <a:rPr lang="en-US" dirty="0" smtClean="0"/>
              <a:t>Victim’s disclosure of sexual abuse</a:t>
            </a:r>
          </a:p>
          <a:p>
            <a:pPr lvl="1"/>
            <a:r>
              <a:rPr lang="en-US" dirty="0" smtClean="0"/>
              <a:t>Compulsive masturbation</a:t>
            </a:r>
          </a:p>
          <a:p>
            <a:pPr lvl="1"/>
            <a:r>
              <a:rPr lang="en-US" dirty="0" smtClean="0"/>
              <a:t>Promiscuity in behavior and language</a:t>
            </a:r>
          </a:p>
          <a:p>
            <a:pPr lvl="1"/>
            <a:r>
              <a:rPr lang="en-US" dirty="0" smtClean="0"/>
              <a:t>Aggressive sexual behavior</a:t>
            </a:r>
          </a:p>
          <a:p>
            <a:pPr lvl="1"/>
            <a:r>
              <a:rPr lang="en-US" dirty="0" smtClean="0"/>
              <a:t>Sexually acting out with peers</a:t>
            </a:r>
          </a:p>
          <a:p>
            <a:pPr lvl="1"/>
            <a:r>
              <a:rPr lang="en-US" dirty="0" smtClean="0"/>
              <a:t>Sexual inference in artwork</a:t>
            </a:r>
          </a:p>
          <a:p>
            <a:pPr lvl="1"/>
            <a:r>
              <a:rPr lang="en-US" dirty="0" smtClean="0"/>
              <a:t>Bizarre, sophisticated or unusual sexual behavior</a:t>
            </a:r>
          </a:p>
          <a:p>
            <a:pPr lvl="1"/>
            <a:r>
              <a:rPr lang="en-US" dirty="0" smtClean="0"/>
              <a:t>Advanced knowledge of sexual terminology</a:t>
            </a:r>
            <a:r>
              <a:rPr lang="en-US" dirty="0"/>
              <a:t> </a:t>
            </a:r>
            <a:r>
              <a:rPr lang="en-US" dirty="0" smtClean="0"/>
              <a:t>beyond age appropriateness</a:t>
            </a:r>
          </a:p>
          <a:p>
            <a:pPr lvl="1"/>
            <a:r>
              <a:rPr lang="en-US" dirty="0" smtClean="0"/>
              <a:t>Wears extra layers of clothing</a:t>
            </a:r>
          </a:p>
          <a:p>
            <a:pPr lvl="1"/>
            <a:r>
              <a:rPr lang="en-US" dirty="0" smtClean="0"/>
              <a:t>Poor self esteem</a:t>
            </a:r>
          </a:p>
          <a:p>
            <a:pPr lvl="1"/>
            <a:r>
              <a:rPr lang="en-US" dirty="0" smtClean="0"/>
              <a:t>Inability to concentrate</a:t>
            </a:r>
          </a:p>
          <a:p>
            <a:pPr lvl="1"/>
            <a:r>
              <a:rPr lang="en-US" dirty="0" smtClean="0"/>
              <a:t>Drastic changes in behavior</a:t>
            </a:r>
          </a:p>
          <a:p>
            <a:pPr lvl="1"/>
            <a:r>
              <a:rPr lang="en-US" dirty="0" smtClean="0"/>
              <a:t>Engages in animal cruelty</a:t>
            </a:r>
          </a:p>
          <a:p>
            <a:pPr lvl="1"/>
            <a:r>
              <a:rPr lang="en-US" dirty="0" smtClean="0"/>
              <a:t>Ashamed, self-conscious of body</a:t>
            </a:r>
          </a:p>
          <a:p>
            <a:pPr lvl="1"/>
            <a:r>
              <a:rPr lang="en-US" dirty="0" smtClean="0"/>
              <a:t>Fear of being alone with a previously liked person or activity</a:t>
            </a:r>
          </a:p>
        </p:txBody>
      </p:sp>
    </p:spTree>
    <p:extLst>
      <p:ext uri="{BB962C8B-B14F-4D97-AF65-F5344CB8AC3E}">
        <p14:creationId xmlns:p14="http://schemas.microsoft.com/office/powerpoint/2010/main" val="1115233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Consensual Sexual Activity Involving Minors</a:t>
            </a:r>
          </a:p>
          <a:p>
            <a:pPr lvl="1"/>
            <a:r>
              <a:rPr lang="en-US" dirty="0" smtClean="0"/>
              <a:t>What to report:</a:t>
            </a:r>
          </a:p>
          <a:p>
            <a:pPr lvl="2"/>
            <a:r>
              <a:rPr lang="en-US" dirty="0" smtClean="0"/>
              <a:t>Sexual activity that occurs between two minors when both minors are under age of 14 if the minors are of a </a:t>
            </a:r>
            <a:r>
              <a:rPr lang="en-US" b="1" dirty="0" smtClean="0"/>
              <a:t>disparate age</a:t>
            </a:r>
          </a:p>
          <a:p>
            <a:pPr lvl="2"/>
            <a:r>
              <a:rPr lang="en-US" dirty="0" smtClean="0"/>
              <a:t>Sexual activity (deemed lewd and lascivious conduct) which occurs between a minor who is under age 14 and any person age 14 and older</a:t>
            </a:r>
          </a:p>
          <a:p>
            <a:pPr lvl="2"/>
            <a:r>
              <a:rPr lang="en-US" dirty="0" smtClean="0"/>
              <a:t>Sexual activity between minors 14 and older if the minors are siblings</a:t>
            </a:r>
          </a:p>
        </p:txBody>
      </p:sp>
    </p:spTree>
    <p:extLst>
      <p:ext uri="{BB962C8B-B14F-4D97-AF65-F5344CB8AC3E}">
        <p14:creationId xmlns:p14="http://schemas.microsoft.com/office/powerpoint/2010/main" val="2295841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What to Report (con’t):</a:t>
            </a:r>
          </a:p>
          <a:p>
            <a:pPr lvl="1"/>
            <a:r>
              <a:rPr lang="en-US" dirty="0" smtClean="0"/>
              <a:t>Neglect of a child, whether “severe” or “general,” must be reported if the perpetrator is a person responsible for the child’s welfare.  (PC 11165.2) </a:t>
            </a:r>
          </a:p>
          <a:p>
            <a:pPr lvl="2"/>
            <a:r>
              <a:rPr lang="en-US" dirty="0" smtClean="0"/>
              <a:t>“Severe”:  the intentional failure of a caregiver to provide adequate food, clothing, shelter, or medical care where injury has occurred or is likely to occur or willfully causes or permits the person or health of the child to be placed in a situation such that his or her person or health is endangered.</a:t>
            </a:r>
          </a:p>
          <a:p>
            <a:pPr lvl="2"/>
            <a:r>
              <a:rPr lang="en-US" dirty="0" smtClean="0"/>
              <a:t>“General”:  </a:t>
            </a:r>
            <a:r>
              <a:rPr lang="en-US" dirty="0"/>
              <a:t>intentional failure of a caregiver to provide adequate food, clothing, shelter, or </a:t>
            </a:r>
            <a:r>
              <a:rPr lang="en-US" dirty="0" smtClean="0"/>
              <a:t>supervision, where no physical injury to the child has occurred.</a:t>
            </a:r>
            <a:endParaRPr lang="en-US" dirty="0"/>
          </a:p>
        </p:txBody>
      </p:sp>
    </p:spTree>
    <p:extLst>
      <p:ext uri="{BB962C8B-B14F-4D97-AF65-F5344CB8AC3E}">
        <p14:creationId xmlns:p14="http://schemas.microsoft.com/office/powerpoint/2010/main" val="3736724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Neglect Physical Indicators:</a:t>
            </a:r>
          </a:p>
          <a:p>
            <a:pPr lvl="1"/>
            <a:r>
              <a:rPr lang="en-US" dirty="0" smtClean="0"/>
              <a:t>Consistently hungry, dirty, and/or sleepy</a:t>
            </a:r>
          </a:p>
          <a:p>
            <a:pPr lvl="1"/>
            <a:r>
              <a:rPr lang="en-US" dirty="0" smtClean="0"/>
              <a:t>Inappropriately dressed</a:t>
            </a:r>
          </a:p>
          <a:p>
            <a:pPr lvl="1"/>
            <a:r>
              <a:rPr lang="en-US" dirty="0" smtClean="0"/>
              <a:t>Poor personal hygiene</a:t>
            </a:r>
          </a:p>
          <a:p>
            <a:pPr lvl="1"/>
            <a:r>
              <a:rPr lang="en-US" dirty="0" smtClean="0"/>
              <a:t>Unattended medical/dental problems</a:t>
            </a:r>
          </a:p>
          <a:p>
            <a:pPr lvl="1"/>
            <a:r>
              <a:rPr lang="en-US" dirty="0" smtClean="0"/>
              <a:t>Constant lice problems</a:t>
            </a:r>
          </a:p>
          <a:p>
            <a:pPr lvl="1"/>
            <a:r>
              <a:rPr lang="en-US" dirty="0" smtClean="0"/>
              <a:t>Signs of prolonged exposure to the elements such as sunburn, insect bites</a:t>
            </a:r>
            <a:endParaRPr lang="en-US" dirty="0"/>
          </a:p>
        </p:txBody>
      </p:sp>
    </p:spTree>
    <p:extLst>
      <p:ext uri="{BB962C8B-B14F-4D97-AF65-F5344CB8AC3E}">
        <p14:creationId xmlns:p14="http://schemas.microsoft.com/office/powerpoint/2010/main" val="3885526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Neglect Behavioral Indicators:</a:t>
            </a:r>
          </a:p>
          <a:p>
            <a:pPr lvl="1"/>
            <a:r>
              <a:rPr lang="en-US" dirty="0" smtClean="0"/>
              <a:t>Antisocial, disruptive behavior</a:t>
            </a:r>
          </a:p>
          <a:p>
            <a:pPr lvl="1"/>
            <a:r>
              <a:rPr lang="en-US" dirty="0" smtClean="0"/>
              <a:t>Infrequent school attendance</a:t>
            </a:r>
          </a:p>
          <a:p>
            <a:pPr lvl="1"/>
            <a:r>
              <a:rPr lang="en-US" dirty="0" smtClean="0"/>
              <a:t>Lies and steals</a:t>
            </a:r>
          </a:p>
          <a:p>
            <a:pPr lvl="1"/>
            <a:r>
              <a:rPr lang="en-US" dirty="0" smtClean="0"/>
              <a:t>Depressed/withdrawn</a:t>
            </a:r>
          </a:p>
          <a:p>
            <a:pPr lvl="1"/>
            <a:r>
              <a:rPr lang="en-US" dirty="0" smtClean="0"/>
              <a:t>Developmentally delayed</a:t>
            </a:r>
          </a:p>
          <a:p>
            <a:pPr lvl="1"/>
            <a:r>
              <a:rPr lang="en-US" dirty="0" smtClean="0"/>
              <a:t>Chronic hunger, tiredness, or lethargy</a:t>
            </a:r>
          </a:p>
          <a:p>
            <a:pPr lvl="1"/>
            <a:r>
              <a:rPr lang="en-US" dirty="0" smtClean="0"/>
              <a:t>Assuming adult responsibilities</a:t>
            </a:r>
          </a:p>
          <a:p>
            <a:pPr lvl="1"/>
            <a:r>
              <a:rPr lang="en-US" dirty="0" smtClean="0"/>
              <a:t>Reporting no caretaker at home</a:t>
            </a:r>
          </a:p>
        </p:txBody>
      </p:sp>
    </p:spTree>
    <p:extLst>
      <p:ext uri="{BB962C8B-B14F-4D97-AF65-F5344CB8AC3E}">
        <p14:creationId xmlns:p14="http://schemas.microsoft.com/office/powerpoint/2010/main" val="1002267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Who Reports?</a:t>
            </a:r>
          </a:p>
          <a:p>
            <a:pPr lvl="1"/>
            <a:r>
              <a:rPr lang="en-US" dirty="0" smtClean="0"/>
              <a:t>WE ALL DO!</a:t>
            </a:r>
          </a:p>
        </p:txBody>
      </p:sp>
    </p:spTree>
    <p:extLst>
      <p:ext uri="{BB962C8B-B14F-4D97-AF65-F5344CB8AC3E}">
        <p14:creationId xmlns:p14="http://schemas.microsoft.com/office/powerpoint/2010/main" val="2771350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When to Report?</a:t>
            </a:r>
          </a:p>
          <a:p>
            <a:pPr lvl="1"/>
            <a:r>
              <a:rPr lang="en-US" dirty="0" smtClean="0"/>
              <a:t>Child abuse must be reported when a mandated reporter has knowledge of or observes a child in his or her professional capacity, or within the scope of is or her employment whom he or she knows or reasonably suspects has been the victim of child abuse or neglect. (PC 11166(a))</a:t>
            </a:r>
          </a:p>
          <a:p>
            <a:pPr lvl="1"/>
            <a:r>
              <a:rPr lang="en-US" dirty="0" smtClean="0"/>
              <a:t>“Reasonable suspicion”:  occurs when it is objectively reasonable for a person to entertain such a suspicion based upon facts that could cause a reasonable person in a like position, drawing when appropriate on his or her training and experience, to suspect child abuse. (PC 11166(a)(1))</a:t>
            </a:r>
            <a:endParaRPr lang="en-US" dirty="0"/>
          </a:p>
        </p:txBody>
      </p:sp>
    </p:spTree>
    <p:extLst>
      <p:ext uri="{BB962C8B-B14F-4D97-AF65-F5344CB8AC3E}">
        <p14:creationId xmlns:p14="http://schemas.microsoft.com/office/powerpoint/2010/main" val="4281818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Abuse &amp; Neglect Reporting Act</a:t>
            </a:r>
          </a:p>
        </p:txBody>
      </p:sp>
      <p:sp>
        <p:nvSpPr>
          <p:cNvPr id="3" name="Content Placeholder 2"/>
          <p:cNvSpPr>
            <a:spLocks noGrp="1"/>
          </p:cNvSpPr>
          <p:nvPr>
            <p:ph idx="1"/>
          </p:nvPr>
        </p:nvSpPr>
        <p:spPr/>
        <p:txBody>
          <a:bodyPr/>
          <a:lstStyle/>
          <a:p>
            <a:r>
              <a:rPr lang="en-US" dirty="0" smtClean="0"/>
              <a:t>When to Report (con’t)?</a:t>
            </a:r>
          </a:p>
          <a:p>
            <a:pPr lvl="1"/>
            <a:r>
              <a:rPr lang="en-US" dirty="0" smtClean="0"/>
              <a:t>Reports must be made immediately, or as soon as practicable, by phone.</a:t>
            </a:r>
          </a:p>
          <a:p>
            <a:pPr lvl="1"/>
            <a:r>
              <a:rPr lang="en-US" dirty="0" smtClean="0"/>
              <a:t>A written report must be forwarded within 36 hours of receiving the information regarding the incident.  (PC 11166(a))</a:t>
            </a:r>
          </a:p>
          <a:p>
            <a:pPr lvl="2"/>
            <a:r>
              <a:rPr lang="en-US" dirty="0" smtClean="0"/>
              <a:t>www.ag.ca.gov/childabuse/pdf/ss_8572.pdf</a:t>
            </a:r>
          </a:p>
          <a:p>
            <a:pPr lvl="1"/>
            <a:endParaRPr lang="en-US" dirty="0"/>
          </a:p>
          <a:p>
            <a:r>
              <a:rPr lang="en-US" dirty="0" smtClean="0"/>
              <a:t>To whom to Report?</a:t>
            </a:r>
          </a:p>
          <a:p>
            <a:pPr lvl="1"/>
            <a:r>
              <a:rPr lang="en-US" dirty="0" smtClean="0"/>
              <a:t>CPS or Ventura Police or Ventura County Sheriff.</a:t>
            </a:r>
          </a:p>
        </p:txBody>
      </p:sp>
    </p:spTree>
    <p:extLst>
      <p:ext uri="{BB962C8B-B14F-4D97-AF65-F5344CB8AC3E}">
        <p14:creationId xmlns:p14="http://schemas.microsoft.com/office/powerpoint/2010/main" val="201984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Abuse &amp; Neglect Reporting Act</a:t>
            </a:r>
          </a:p>
        </p:txBody>
      </p:sp>
      <p:sp>
        <p:nvSpPr>
          <p:cNvPr id="3" name="Content Placeholder 2"/>
          <p:cNvSpPr>
            <a:spLocks noGrp="1"/>
          </p:cNvSpPr>
          <p:nvPr>
            <p:ph idx="1"/>
          </p:nvPr>
        </p:nvSpPr>
        <p:spPr/>
        <p:txBody>
          <a:bodyPr/>
          <a:lstStyle/>
          <a:p>
            <a:r>
              <a:rPr lang="en-US" dirty="0" smtClean="0"/>
              <a:t>Joint Knowledge – Who Reports?</a:t>
            </a:r>
          </a:p>
          <a:p>
            <a:pPr lvl="1"/>
            <a:r>
              <a:rPr lang="en-US" dirty="0" smtClean="0"/>
              <a:t>When two or more mandated reporters jointly have knowledge of suspected child abuse or neglect, a single report may be made by the selected member of the reporting team.  Any member of the reporting team who has knowledge that the designated person has failed to report must do so immediately.  (PC 11166(h))</a:t>
            </a:r>
            <a:endParaRPr lang="en-US" dirty="0"/>
          </a:p>
        </p:txBody>
      </p:sp>
    </p:spTree>
    <p:extLst>
      <p:ext uri="{BB962C8B-B14F-4D97-AF65-F5344CB8AC3E}">
        <p14:creationId xmlns:p14="http://schemas.microsoft.com/office/powerpoint/2010/main" val="233076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Abuse &amp; Neglect Reporting Act</a:t>
            </a:r>
          </a:p>
        </p:txBody>
      </p:sp>
      <p:sp>
        <p:nvSpPr>
          <p:cNvPr id="3" name="Content Placeholder 2"/>
          <p:cNvSpPr>
            <a:spLocks noGrp="1"/>
          </p:cNvSpPr>
          <p:nvPr>
            <p:ph idx="1"/>
          </p:nvPr>
        </p:nvSpPr>
        <p:spPr/>
        <p:txBody>
          <a:bodyPr>
            <a:normAutofit/>
          </a:bodyPr>
          <a:lstStyle/>
          <a:p>
            <a:r>
              <a:rPr lang="en-US" dirty="0" smtClean="0"/>
              <a:t>The primary intent of the Child Abuse and Reporting Act (“CANRA”) is to protect the child.</a:t>
            </a:r>
          </a:p>
          <a:p>
            <a:r>
              <a:rPr lang="en-US" dirty="0" smtClean="0"/>
              <a:t>The General Rule:</a:t>
            </a:r>
          </a:p>
          <a:p>
            <a:pPr lvl="1"/>
            <a:r>
              <a:rPr lang="en-US" dirty="0" smtClean="0"/>
              <a:t>A mandated reporter must make a child abuse report “whenever the mandated reporter, in his or her professional capacity or within the scope of his or her employment, has knowledge of or observes a child whom the mandated reporter knows or </a:t>
            </a:r>
            <a:r>
              <a:rPr lang="en-US" b="1" dirty="0" smtClean="0"/>
              <a:t>reasonably suspects</a:t>
            </a:r>
            <a:r>
              <a:rPr lang="en-US" dirty="0" smtClean="0"/>
              <a:t> has been the victim of child abuse or neglect…”  (Penal Code 11166(a)(1)).</a:t>
            </a:r>
            <a:endParaRPr lang="en-US" dirty="0"/>
          </a:p>
        </p:txBody>
      </p:sp>
    </p:spTree>
    <p:extLst>
      <p:ext uri="{BB962C8B-B14F-4D97-AF65-F5344CB8AC3E}">
        <p14:creationId xmlns:p14="http://schemas.microsoft.com/office/powerpoint/2010/main" val="2432172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Abuse &amp; Neglect Reporting Act</a:t>
            </a:r>
          </a:p>
        </p:txBody>
      </p:sp>
      <p:sp>
        <p:nvSpPr>
          <p:cNvPr id="3" name="Content Placeholder 2"/>
          <p:cNvSpPr>
            <a:spLocks noGrp="1"/>
          </p:cNvSpPr>
          <p:nvPr>
            <p:ph idx="1"/>
          </p:nvPr>
        </p:nvSpPr>
        <p:spPr/>
        <p:txBody>
          <a:bodyPr/>
          <a:lstStyle/>
          <a:p>
            <a:r>
              <a:rPr lang="en-US" dirty="0" smtClean="0"/>
              <a:t>Safeguards for Mandated Reporters</a:t>
            </a:r>
          </a:p>
          <a:p>
            <a:pPr lvl="1"/>
            <a:r>
              <a:rPr lang="en-US" dirty="0" smtClean="0"/>
              <a:t>Mandated reporters who report have immunity from criminal or civil liability for reporting as required.</a:t>
            </a:r>
          </a:p>
          <a:p>
            <a:pPr lvl="2"/>
            <a:r>
              <a:rPr lang="en-US" dirty="0" smtClean="0"/>
              <a:t>Unless the report is proven to be false and the person reporting knows it is false, or</a:t>
            </a:r>
          </a:p>
          <a:p>
            <a:pPr lvl="2"/>
            <a:r>
              <a:rPr lang="en-US" dirty="0" smtClean="0"/>
              <a:t>The report is made with reckless disregard of the truth or falsity of the incident.</a:t>
            </a:r>
          </a:p>
          <a:p>
            <a:pPr lvl="1"/>
            <a:r>
              <a:rPr lang="en-US" dirty="0" smtClean="0"/>
              <a:t>Photographs</a:t>
            </a:r>
          </a:p>
          <a:p>
            <a:pPr lvl="2"/>
            <a:r>
              <a:rPr lang="en-US" dirty="0" smtClean="0"/>
              <a:t>Mandated reporters and others acting at their direction are not liable civilly or criminally for photographing the victim and disseminating the photograph with the report only. (PC 11172(a))</a:t>
            </a:r>
          </a:p>
        </p:txBody>
      </p:sp>
    </p:spTree>
    <p:extLst>
      <p:ext uri="{BB962C8B-B14F-4D97-AF65-F5344CB8AC3E}">
        <p14:creationId xmlns:p14="http://schemas.microsoft.com/office/powerpoint/2010/main" val="2775087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Abuse &amp; Neglect Reporting Act</a:t>
            </a:r>
          </a:p>
        </p:txBody>
      </p:sp>
      <p:sp>
        <p:nvSpPr>
          <p:cNvPr id="3" name="Content Placeholder 2"/>
          <p:cNvSpPr>
            <a:spLocks noGrp="1"/>
          </p:cNvSpPr>
          <p:nvPr>
            <p:ph idx="1"/>
          </p:nvPr>
        </p:nvSpPr>
        <p:spPr/>
        <p:txBody>
          <a:bodyPr/>
          <a:lstStyle/>
          <a:p>
            <a:r>
              <a:rPr lang="en-US" dirty="0" smtClean="0"/>
              <a:t>Safeguards for Mandated Reporters (con’t)</a:t>
            </a:r>
          </a:p>
          <a:p>
            <a:pPr lvl="1"/>
            <a:r>
              <a:rPr lang="en-US" dirty="0" smtClean="0"/>
              <a:t>No supervisor or administrator may impede or inhibit a report or subject the reporting person to any sanction (PC11166(f))</a:t>
            </a:r>
          </a:p>
          <a:p>
            <a:pPr lvl="1"/>
            <a:r>
              <a:rPr lang="en-US" dirty="0" smtClean="0"/>
              <a:t>The identity of the reporting party and content of the report are confidential and may only be disclosed to specified persons and agencies.  (PC11167(d)(1); PC 11167)</a:t>
            </a:r>
            <a:endParaRPr lang="en-US" dirty="0"/>
          </a:p>
        </p:txBody>
      </p:sp>
    </p:spTree>
    <p:extLst>
      <p:ext uri="{BB962C8B-B14F-4D97-AF65-F5344CB8AC3E}">
        <p14:creationId xmlns:p14="http://schemas.microsoft.com/office/powerpoint/2010/main" val="855374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Abuse &amp; Neglect Reporting Act</a:t>
            </a:r>
          </a:p>
        </p:txBody>
      </p:sp>
      <p:sp>
        <p:nvSpPr>
          <p:cNvPr id="3" name="Content Placeholder 2"/>
          <p:cNvSpPr>
            <a:spLocks noGrp="1"/>
          </p:cNvSpPr>
          <p:nvPr>
            <p:ph idx="1"/>
          </p:nvPr>
        </p:nvSpPr>
        <p:spPr/>
        <p:txBody>
          <a:bodyPr/>
          <a:lstStyle/>
          <a:p>
            <a:r>
              <a:rPr lang="en-US" dirty="0" smtClean="0"/>
              <a:t>Penalties for Failure to Report</a:t>
            </a:r>
          </a:p>
          <a:p>
            <a:pPr lvl="1"/>
            <a:r>
              <a:rPr lang="en-US" dirty="0" smtClean="0"/>
              <a:t>A reporter who fails to report is guilty of a misdemeanor punishable by up to 6 months in county jail and/or up to a $1000 fine.  (PC 11166(c))</a:t>
            </a:r>
          </a:p>
          <a:p>
            <a:pPr lvl="1"/>
            <a:r>
              <a:rPr lang="en-US" dirty="0" smtClean="0"/>
              <a:t>Any reporter who willfully fails to report abuse or neglect, or any person who impedes or inhibits a report of abuse or neglect where that abuse or neglect results in death or great bodily injury, shall be punished by not more than one year in a county jail, by a fine of not more than five thousand dollars, or by both that fine and imprisonment.  (PC 11166.01(b))</a:t>
            </a:r>
          </a:p>
          <a:p>
            <a:pPr lvl="1"/>
            <a:endParaRPr lang="en-US" dirty="0"/>
          </a:p>
        </p:txBody>
      </p:sp>
    </p:spTree>
    <p:extLst>
      <p:ext uri="{BB962C8B-B14F-4D97-AF65-F5344CB8AC3E}">
        <p14:creationId xmlns:p14="http://schemas.microsoft.com/office/powerpoint/2010/main" val="2285948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lnSpcReduction="10000"/>
          </a:bodyPr>
          <a:lstStyle/>
          <a:p>
            <a:r>
              <a:rPr lang="en-US" dirty="0" smtClean="0"/>
              <a:t>Feedback to Reporter</a:t>
            </a:r>
          </a:p>
          <a:p>
            <a:pPr lvl="1"/>
            <a:r>
              <a:rPr lang="en-US" dirty="0" smtClean="0"/>
              <a:t>After the investigation has been completed or the matter reaches a final disposition, the investigating agency shall inform the mandated reporter of the results of the investigation and any action the agency is taking.  (PC 11170(b)(2))</a:t>
            </a:r>
          </a:p>
          <a:p>
            <a:endParaRPr lang="en-US" dirty="0" smtClean="0"/>
          </a:p>
          <a:p>
            <a:r>
              <a:rPr lang="en-US" dirty="0" smtClean="0"/>
              <a:t>After the Report is Made</a:t>
            </a:r>
          </a:p>
          <a:p>
            <a:pPr lvl="1"/>
            <a:r>
              <a:rPr lang="en-US" dirty="0" smtClean="0"/>
              <a:t>CPS and/or police may contact the reporter to gather further information to assist in their investigation.  </a:t>
            </a:r>
          </a:p>
          <a:p>
            <a:pPr lvl="1"/>
            <a:r>
              <a:rPr lang="en-US" dirty="0" smtClean="0"/>
              <a:t>The reporter may also be a witness in any legal proceeding such as criminal court, family court, juvenile court, etc.</a:t>
            </a:r>
            <a:endParaRPr lang="en-US" dirty="0"/>
          </a:p>
        </p:txBody>
      </p:sp>
    </p:spTree>
    <p:extLst>
      <p:ext uri="{BB962C8B-B14F-4D97-AF65-F5344CB8AC3E}">
        <p14:creationId xmlns:p14="http://schemas.microsoft.com/office/powerpoint/2010/main" val="3774191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Abuse &amp; Neglect Reporting Act</a:t>
            </a:r>
          </a:p>
        </p:txBody>
      </p:sp>
      <p:sp>
        <p:nvSpPr>
          <p:cNvPr id="3" name="Content Placeholder 2"/>
          <p:cNvSpPr>
            <a:spLocks noGrp="1"/>
          </p:cNvSpPr>
          <p:nvPr>
            <p:ph idx="1"/>
          </p:nvPr>
        </p:nvSpPr>
        <p:spPr/>
        <p:txBody>
          <a:bodyPr>
            <a:normAutofit/>
          </a:bodyPr>
          <a:lstStyle/>
          <a:p>
            <a:r>
              <a:rPr lang="en-US" sz="3200" dirty="0" smtClean="0"/>
              <a:t>Questions?</a:t>
            </a:r>
          </a:p>
          <a:p>
            <a:endParaRPr lang="en-US" sz="3200" dirty="0"/>
          </a:p>
          <a:p>
            <a:r>
              <a:rPr lang="en-US" sz="3200" dirty="0" smtClean="0"/>
              <a:t>Child Protective Services</a:t>
            </a:r>
          </a:p>
          <a:p>
            <a:pPr lvl="1"/>
            <a:r>
              <a:rPr lang="en-US" sz="3000" dirty="0" smtClean="0"/>
              <a:t>805.654.3200</a:t>
            </a:r>
          </a:p>
          <a:p>
            <a:pPr lvl="1"/>
            <a:r>
              <a:rPr lang="en-US" sz="3000" dirty="0"/>
              <a:t>http://www.ventura.org/human-services-agency/child-protective-services</a:t>
            </a:r>
            <a:endParaRPr lang="en-US" sz="3000" dirty="0" smtClean="0"/>
          </a:p>
        </p:txBody>
      </p:sp>
    </p:spTree>
    <p:extLst>
      <p:ext uri="{BB962C8B-B14F-4D97-AF65-F5344CB8AC3E}">
        <p14:creationId xmlns:p14="http://schemas.microsoft.com/office/powerpoint/2010/main" val="4215192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a:t>Resource</a:t>
            </a:r>
            <a:r>
              <a:rPr lang="en-US" sz="3000" dirty="0"/>
              <a:t> Materials Used</a:t>
            </a:r>
          </a:p>
          <a:p>
            <a:pPr lvl="1"/>
            <a:r>
              <a:rPr lang="en-US" sz="3000" dirty="0"/>
              <a:t>Task Force Recommendations for Investigating Child Abuse Reported by Schools.  Prepared by the City Attorney of Los </a:t>
            </a:r>
            <a:r>
              <a:rPr lang="en-US" sz="3000" dirty="0" smtClean="0"/>
              <a:t>Angeles (January 2000)</a:t>
            </a:r>
            <a:endParaRPr lang="en-US" sz="3000" dirty="0"/>
          </a:p>
          <a:p>
            <a:pPr lvl="1"/>
            <a:r>
              <a:rPr lang="en-US" sz="3000" dirty="0"/>
              <a:t>Child Abuse Prevention Handbook.  Prepared by the California Attorney General’s </a:t>
            </a:r>
            <a:r>
              <a:rPr lang="en-US" sz="3000" dirty="0" smtClean="0"/>
              <a:t>Office </a:t>
            </a:r>
            <a:endParaRPr lang="en-US" sz="3000" dirty="0"/>
          </a:p>
          <a:p>
            <a:pPr lvl="1"/>
            <a:r>
              <a:rPr lang="en-US" sz="3000" dirty="0"/>
              <a:t>On-Line Child Abuse Mandated Reporter Training.  Prepared by the California Department of Social Services and modified by the Chadwick Center for Children and Families at Rady Children’s Hospital – San Diego</a:t>
            </a:r>
          </a:p>
          <a:p>
            <a:endParaRPr lang="en-US" dirty="0"/>
          </a:p>
        </p:txBody>
      </p:sp>
    </p:spTree>
    <p:extLst>
      <p:ext uri="{BB962C8B-B14F-4D97-AF65-F5344CB8AC3E}">
        <p14:creationId xmlns:p14="http://schemas.microsoft.com/office/powerpoint/2010/main" val="3878746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lnSpcReduction="10000"/>
          </a:bodyPr>
          <a:lstStyle/>
          <a:p>
            <a:r>
              <a:rPr lang="en-US" dirty="0" smtClean="0"/>
              <a:t>Hypothetical:</a:t>
            </a:r>
          </a:p>
          <a:p>
            <a:r>
              <a:rPr lang="en-US" dirty="0"/>
              <a:t>You are an employee at a school.  A seven-year-old child comes to school with </a:t>
            </a:r>
            <a:r>
              <a:rPr lang="en-US" u="sng" dirty="0"/>
              <a:t>patterned red marks</a:t>
            </a:r>
            <a:r>
              <a:rPr lang="en-US" dirty="0"/>
              <a:t> on his cheeks.  He was absent the day prior.  When you ask him what happened to his cheek, he replies that he fell while riding his bike.  Do you report this injury? </a:t>
            </a:r>
            <a:endParaRPr lang="en-US" dirty="0" smtClean="0"/>
          </a:p>
          <a:p>
            <a:pPr lvl="1"/>
            <a:r>
              <a:rPr lang="en-US" dirty="0" smtClean="0"/>
              <a:t>A.   No</a:t>
            </a:r>
            <a:r>
              <a:rPr lang="en-US" dirty="0"/>
              <a:t>, because falling off a bike is an accidental </a:t>
            </a:r>
            <a:r>
              <a:rPr lang="en-US" dirty="0" smtClean="0"/>
              <a:t>injury.</a:t>
            </a:r>
          </a:p>
          <a:p>
            <a:pPr lvl="1"/>
            <a:r>
              <a:rPr lang="en-US" dirty="0" smtClean="0"/>
              <a:t>B.   Yes</a:t>
            </a:r>
            <a:r>
              <a:rPr lang="en-US" dirty="0"/>
              <a:t>, because he missed school the day prior. </a:t>
            </a:r>
            <a:endParaRPr lang="en-US" dirty="0" smtClean="0"/>
          </a:p>
          <a:p>
            <a:pPr lvl="1"/>
            <a:r>
              <a:rPr lang="en-US" dirty="0" smtClean="0"/>
              <a:t>C.   No</a:t>
            </a:r>
            <a:r>
              <a:rPr lang="en-US" dirty="0"/>
              <a:t>, it is a very minor injury</a:t>
            </a:r>
            <a:r>
              <a:rPr lang="en-US" dirty="0" smtClean="0"/>
              <a:t>.</a:t>
            </a:r>
          </a:p>
          <a:p>
            <a:pPr lvl="1"/>
            <a:r>
              <a:rPr lang="en-US" dirty="0" smtClean="0"/>
              <a:t>D.   Yes</a:t>
            </a:r>
            <a:r>
              <a:rPr lang="en-US" dirty="0"/>
              <a:t>, because the injury is concerning for possible physical abuse. </a:t>
            </a:r>
          </a:p>
        </p:txBody>
      </p:sp>
    </p:spTree>
    <p:extLst>
      <p:ext uri="{BB962C8B-B14F-4D97-AF65-F5344CB8AC3E}">
        <p14:creationId xmlns:p14="http://schemas.microsoft.com/office/powerpoint/2010/main" val="565535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Hypothetical</a:t>
            </a:r>
          </a:p>
          <a:p>
            <a:r>
              <a:rPr lang="en-US" dirty="0"/>
              <a:t>You become concerned because 8-year-old Sara, a student in your class, is caught exposing herself to other children on the playground and telling them to touch her.  You talk with her about this behavior, and she informs you that her 14-year-old brother always wants to see her “pee pee” and likes to touch it.  What should you do</a:t>
            </a:r>
            <a:r>
              <a:rPr lang="en-US" dirty="0" smtClean="0"/>
              <a:t>?</a:t>
            </a:r>
          </a:p>
          <a:p>
            <a:pPr lvl="1"/>
            <a:r>
              <a:rPr lang="en-US" dirty="0" smtClean="0"/>
              <a:t>A.   </a:t>
            </a:r>
            <a:r>
              <a:rPr lang="en-US" dirty="0"/>
              <a:t>Call Sara’s parents to tell them what she said and to find out more about her brother. </a:t>
            </a:r>
            <a:endParaRPr lang="en-US" dirty="0" smtClean="0"/>
          </a:p>
          <a:p>
            <a:pPr lvl="1"/>
            <a:r>
              <a:rPr lang="en-US" dirty="0" smtClean="0"/>
              <a:t>B.   </a:t>
            </a:r>
            <a:r>
              <a:rPr lang="en-US" dirty="0"/>
              <a:t>Nothing, Sara does not seem upset and you do not want to overreact. </a:t>
            </a:r>
            <a:endParaRPr lang="en-US" dirty="0" smtClean="0"/>
          </a:p>
          <a:p>
            <a:pPr lvl="1"/>
            <a:r>
              <a:rPr lang="en-US" dirty="0" smtClean="0"/>
              <a:t>C.   </a:t>
            </a:r>
            <a:r>
              <a:rPr lang="en-US" dirty="0"/>
              <a:t>Make a child abuse report for possible sexual abuse. </a:t>
            </a:r>
            <a:endParaRPr lang="en-US" dirty="0" smtClean="0"/>
          </a:p>
          <a:p>
            <a:pPr lvl="1"/>
            <a:r>
              <a:rPr lang="en-US" dirty="0" smtClean="0"/>
              <a:t>D.   </a:t>
            </a:r>
            <a:r>
              <a:rPr lang="en-US" dirty="0"/>
              <a:t>Tell the principal of your concerns and hope that s/he will take the appropriate action. </a:t>
            </a:r>
          </a:p>
        </p:txBody>
      </p:sp>
    </p:spTree>
    <p:extLst>
      <p:ext uri="{BB962C8B-B14F-4D97-AF65-F5344CB8AC3E}">
        <p14:creationId xmlns:p14="http://schemas.microsoft.com/office/powerpoint/2010/main" val="5418668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lnSpcReduction="10000"/>
          </a:bodyPr>
          <a:lstStyle/>
          <a:p>
            <a:r>
              <a:rPr lang="en-US" dirty="0" smtClean="0"/>
              <a:t>Hypothetical</a:t>
            </a:r>
          </a:p>
          <a:p>
            <a:r>
              <a:rPr lang="en-US" dirty="0"/>
              <a:t>A second grade student often complains that she is hungry, and had no breakfast.  She rarely brings anything for lunch, and when she does, it is generally packaged pastry or chips.  You also notice that her clothing is often inappropriate for the weather, and she appears dirty and unkempt.  You ask the child’s teacher of the previous year if the girl’s situation was the same then.  The teacher said that it was, and talking with the parents did not seem to help.  You have noticed that her parents do not attend any school functions, and are never at home when you attempt to contact them.  What concerns would you have about this student? </a:t>
            </a:r>
          </a:p>
        </p:txBody>
      </p:sp>
    </p:spTree>
    <p:extLst>
      <p:ext uri="{BB962C8B-B14F-4D97-AF65-F5344CB8AC3E}">
        <p14:creationId xmlns:p14="http://schemas.microsoft.com/office/powerpoint/2010/main" val="40568402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Hypothetical (con’t)</a:t>
            </a:r>
          </a:p>
          <a:p>
            <a:pPr lvl="1"/>
            <a:endParaRPr lang="en-US" dirty="0"/>
          </a:p>
          <a:p>
            <a:pPr lvl="1"/>
            <a:r>
              <a:rPr lang="en-US" dirty="0" smtClean="0"/>
              <a:t>A.    Possible </a:t>
            </a:r>
            <a:r>
              <a:rPr lang="en-US" dirty="0"/>
              <a:t>general neglect</a:t>
            </a:r>
            <a:r>
              <a:rPr lang="en-US" dirty="0" smtClean="0"/>
              <a:t>.</a:t>
            </a:r>
          </a:p>
          <a:p>
            <a:pPr lvl="1"/>
            <a:r>
              <a:rPr lang="en-US" dirty="0" smtClean="0"/>
              <a:t>B.    Possible </a:t>
            </a:r>
            <a:r>
              <a:rPr lang="en-US" dirty="0"/>
              <a:t>economic hardship</a:t>
            </a:r>
            <a:r>
              <a:rPr lang="en-US" dirty="0" smtClean="0"/>
              <a:t>.</a:t>
            </a:r>
          </a:p>
          <a:p>
            <a:pPr lvl="1"/>
            <a:r>
              <a:rPr lang="en-US" dirty="0" smtClean="0"/>
              <a:t>C.    None</a:t>
            </a:r>
          </a:p>
          <a:p>
            <a:pPr lvl="1"/>
            <a:r>
              <a:rPr lang="en-US" dirty="0" smtClean="0"/>
              <a:t>D.    Both A and B</a:t>
            </a:r>
            <a:endParaRPr lang="en-US" dirty="0"/>
          </a:p>
        </p:txBody>
      </p:sp>
    </p:spTree>
    <p:extLst>
      <p:ext uri="{BB962C8B-B14F-4D97-AF65-F5344CB8AC3E}">
        <p14:creationId xmlns:p14="http://schemas.microsoft.com/office/powerpoint/2010/main" val="2332891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What is “reasonable suspicion” or “reasonably suspects”?</a:t>
            </a:r>
          </a:p>
          <a:p>
            <a:pPr lvl="1"/>
            <a:r>
              <a:rPr lang="en-US" dirty="0" smtClean="0"/>
              <a:t>For purposes of this article, “reasonable suspicion” means it is objectively reasonable for a person to entertain a suspicion, based upon facts that could cause a reasonable person in a like position, drawing, when appropriate, on his or her training and experience, to suspect child abuse or neglect.  “Reasonable suspicion” does not require certainty that child abuse or neglect has occurred nor does it require a specific medical indication of child abuse or neglect; any “reasonable suspicion” is sufficient. </a:t>
            </a:r>
            <a:endParaRPr lang="en-US" dirty="0"/>
          </a:p>
        </p:txBody>
      </p:sp>
    </p:spTree>
    <p:extLst>
      <p:ext uri="{BB962C8B-B14F-4D97-AF65-F5344CB8AC3E}">
        <p14:creationId xmlns:p14="http://schemas.microsoft.com/office/powerpoint/2010/main" val="829734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Hypothetical</a:t>
            </a:r>
          </a:p>
          <a:p>
            <a:r>
              <a:rPr lang="en-US" dirty="0"/>
              <a:t>In the course of your work, you work with a troublesome nine-year-old boy.  He has frequent and severe behavior problems and is taking psychiatric medications for a mood disorder.  You notice the child is not eating lunch.  When you ask why, he tells you that he got in trouble with his parents and is not allowed to eat today.  He tells you the last time he ate was two days ago, but that he must sit at the table and watch while the rest of the family eats.  What do you do? </a:t>
            </a:r>
            <a:endParaRPr lang="en-US" dirty="0" smtClean="0"/>
          </a:p>
        </p:txBody>
      </p:sp>
    </p:spTree>
    <p:extLst>
      <p:ext uri="{BB962C8B-B14F-4D97-AF65-F5344CB8AC3E}">
        <p14:creationId xmlns:p14="http://schemas.microsoft.com/office/powerpoint/2010/main" val="14339984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Hypothetical (con’t)</a:t>
            </a:r>
          </a:p>
          <a:p>
            <a:pPr lvl="1"/>
            <a:r>
              <a:rPr lang="en-US" dirty="0" smtClean="0"/>
              <a:t>A.    Address </a:t>
            </a:r>
            <a:r>
              <a:rPr lang="en-US" dirty="0"/>
              <a:t>this with the parents, as this difficult child may not be telling the truth. </a:t>
            </a:r>
            <a:endParaRPr lang="en-US" dirty="0" smtClean="0"/>
          </a:p>
          <a:p>
            <a:pPr lvl="1"/>
            <a:r>
              <a:rPr lang="en-US" dirty="0" smtClean="0"/>
              <a:t>B.</a:t>
            </a:r>
            <a:r>
              <a:rPr lang="en-US" dirty="0"/>
              <a:t> </a:t>
            </a:r>
            <a:r>
              <a:rPr lang="en-US" dirty="0" smtClean="0"/>
              <a:t>   Report </a:t>
            </a:r>
            <a:r>
              <a:rPr lang="en-US" dirty="0"/>
              <a:t>your concerns of possible neglect as the child has not eaten for two days</a:t>
            </a:r>
            <a:r>
              <a:rPr lang="en-US" dirty="0" smtClean="0"/>
              <a:t>.</a:t>
            </a:r>
          </a:p>
          <a:p>
            <a:pPr lvl="1"/>
            <a:r>
              <a:rPr lang="en-US" dirty="0" smtClean="0"/>
              <a:t>C.    Nothing</a:t>
            </a:r>
            <a:r>
              <a:rPr lang="en-US" dirty="0"/>
              <a:t>, sending children to their room without dinner is a common form of punishment</a:t>
            </a:r>
            <a:r>
              <a:rPr lang="en-US" dirty="0" smtClean="0"/>
              <a:t>.</a:t>
            </a:r>
          </a:p>
          <a:p>
            <a:pPr lvl="1"/>
            <a:r>
              <a:rPr lang="en-US" dirty="0" smtClean="0"/>
              <a:t>D.</a:t>
            </a:r>
            <a:r>
              <a:rPr lang="en-US" dirty="0"/>
              <a:t> </a:t>
            </a:r>
            <a:r>
              <a:rPr lang="en-US" dirty="0" smtClean="0"/>
              <a:t>   Report </a:t>
            </a:r>
            <a:r>
              <a:rPr lang="en-US" dirty="0"/>
              <a:t>your concerns of possible emotional abuse, as this is a cruel and extreme punishment</a:t>
            </a:r>
            <a:r>
              <a:rPr lang="en-US" dirty="0" smtClean="0"/>
              <a:t>.</a:t>
            </a:r>
          </a:p>
          <a:p>
            <a:pPr lvl="1"/>
            <a:r>
              <a:rPr lang="en-US" dirty="0" smtClean="0"/>
              <a:t>C.</a:t>
            </a:r>
            <a:r>
              <a:rPr lang="en-US" dirty="0"/>
              <a:t> </a:t>
            </a:r>
            <a:r>
              <a:rPr lang="en-US" dirty="0" smtClean="0"/>
              <a:t>   B </a:t>
            </a:r>
            <a:r>
              <a:rPr lang="en-US" dirty="0"/>
              <a:t>and D. </a:t>
            </a:r>
          </a:p>
        </p:txBody>
      </p:sp>
    </p:spTree>
    <p:extLst>
      <p:ext uri="{BB962C8B-B14F-4D97-AF65-F5344CB8AC3E}">
        <p14:creationId xmlns:p14="http://schemas.microsoft.com/office/powerpoint/2010/main" val="23815155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Hypothetical</a:t>
            </a:r>
          </a:p>
          <a:p>
            <a:r>
              <a:rPr lang="en-US" dirty="0"/>
              <a:t>You have noticed that a student in your class, 12-year-old Nancy, appears depressed and withdrawn.  When talking about her family, she says that her parents often criticize her behavior and appearance, calling her stupid, lazy and fat.  She also comments that she is frequently left home alone to care for her 8-year-old brother, so is unable to leave the house or invite friends over.  You note that she appears sad and fearful whenever she talks about her family.  Would you</a:t>
            </a:r>
            <a:r>
              <a:rPr lang="en-US" dirty="0" smtClean="0"/>
              <a:t>:</a:t>
            </a:r>
          </a:p>
          <a:p>
            <a:pPr lvl="1"/>
            <a:r>
              <a:rPr lang="en-US" dirty="0" smtClean="0"/>
              <a:t>A.    Make </a:t>
            </a:r>
            <a:r>
              <a:rPr lang="en-US" dirty="0"/>
              <a:t>a suspected child abuse report based on this information. </a:t>
            </a:r>
            <a:endParaRPr lang="en-US" dirty="0" smtClean="0"/>
          </a:p>
          <a:p>
            <a:pPr lvl="1"/>
            <a:r>
              <a:rPr lang="en-US" dirty="0" smtClean="0"/>
              <a:t>B.    Not </a:t>
            </a:r>
            <a:r>
              <a:rPr lang="en-US" dirty="0"/>
              <a:t>report suspected abused based on this information</a:t>
            </a:r>
            <a:r>
              <a:rPr lang="en-US" dirty="0" smtClean="0"/>
              <a:t>.</a:t>
            </a:r>
          </a:p>
          <a:p>
            <a:pPr lvl="1"/>
            <a:r>
              <a:rPr lang="en-US" dirty="0" smtClean="0"/>
              <a:t>C.    </a:t>
            </a:r>
            <a:r>
              <a:rPr lang="en-US" dirty="0"/>
              <a:t>Like to obtain more information before reporting</a:t>
            </a:r>
            <a:r>
              <a:rPr lang="en-US" dirty="0" smtClean="0"/>
              <a:t>.</a:t>
            </a:r>
            <a:endParaRPr lang="en-US" dirty="0"/>
          </a:p>
        </p:txBody>
      </p:sp>
    </p:spTree>
    <p:extLst>
      <p:ext uri="{BB962C8B-B14F-4D97-AF65-F5344CB8AC3E}">
        <p14:creationId xmlns:p14="http://schemas.microsoft.com/office/powerpoint/2010/main" val="41252445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lnSpcReduction="10000"/>
          </a:bodyPr>
          <a:lstStyle/>
          <a:p>
            <a:r>
              <a:rPr lang="en-US" dirty="0" smtClean="0"/>
              <a:t>Hypothetical</a:t>
            </a:r>
          </a:p>
          <a:p>
            <a:r>
              <a:rPr lang="en-US" dirty="0"/>
              <a:t>You work at a school.  Volunteers come weekly to tutor and work with troubled teenagers.  A volunteer tells you that a child has disclosed sexual abuse by her father.  What are you obligated to do? </a:t>
            </a:r>
            <a:endParaRPr lang="en-US" dirty="0" smtClean="0"/>
          </a:p>
          <a:p>
            <a:pPr lvl="1"/>
            <a:r>
              <a:rPr lang="en-US" dirty="0" smtClean="0"/>
              <a:t>A.    Tell </a:t>
            </a:r>
            <a:r>
              <a:rPr lang="en-US" dirty="0"/>
              <a:t>the volunteer to report their concerns to a child protective agency. </a:t>
            </a:r>
            <a:endParaRPr lang="en-US" dirty="0" smtClean="0"/>
          </a:p>
          <a:p>
            <a:pPr lvl="1"/>
            <a:r>
              <a:rPr lang="en-US" dirty="0" smtClean="0"/>
              <a:t>B.    Tell </a:t>
            </a:r>
            <a:r>
              <a:rPr lang="en-US" dirty="0"/>
              <a:t>your supervisor</a:t>
            </a:r>
            <a:r>
              <a:rPr lang="en-US" dirty="0" smtClean="0"/>
              <a:t>.</a:t>
            </a:r>
          </a:p>
          <a:p>
            <a:pPr lvl="1"/>
            <a:r>
              <a:rPr lang="en-US" dirty="0" smtClean="0"/>
              <a:t>C.    Report </a:t>
            </a:r>
            <a:r>
              <a:rPr lang="en-US" dirty="0"/>
              <a:t>to a child protective agency</a:t>
            </a:r>
            <a:r>
              <a:rPr lang="en-US" dirty="0" smtClean="0"/>
              <a:t>.</a:t>
            </a:r>
          </a:p>
          <a:p>
            <a:pPr lvl="1"/>
            <a:r>
              <a:rPr lang="en-US" dirty="0" smtClean="0"/>
              <a:t>D.    Interview </a:t>
            </a:r>
            <a:r>
              <a:rPr lang="en-US" dirty="0"/>
              <a:t>the child to obtain the information yourself prior to reporting. </a:t>
            </a:r>
          </a:p>
        </p:txBody>
      </p:sp>
    </p:spTree>
    <p:extLst>
      <p:ext uri="{BB962C8B-B14F-4D97-AF65-F5344CB8AC3E}">
        <p14:creationId xmlns:p14="http://schemas.microsoft.com/office/powerpoint/2010/main" val="40821568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a:bodyPr>
          <a:lstStyle/>
          <a:p>
            <a:r>
              <a:rPr lang="en-US" dirty="0" smtClean="0"/>
              <a:t>Hypothetical</a:t>
            </a:r>
          </a:p>
          <a:p>
            <a:r>
              <a:rPr lang="en-US" dirty="0"/>
              <a:t>While helping a fourth-grade student into a costume for a play, a teacher’s aide notices that the child’s back is bruised and scabbed.  When the aide asks what happened, the child appears uncomfortable and says he fell.  He is unwilling to provide further information about how the injuries occurred.  When the aide talks to the principal about the situation, the principals says that she knows the family, and there is no need for the aide to contact Child Protective </a:t>
            </a:r>
            <a:r>
              <a:rPr lang="en-US" dirty="0" smtClean="0"/>
              <a:t>Services.</a:t>
            </a:r>
            <a:r>
              <a:rPr lang="en-US" dirty="0"/>
              <a:t> </a:t>
            </a:r>
            <a:r>
              <a:rPr lang="en-US" dirty="0" smtClean="0"/>
              <a:t> What </a:t>
            </a:r>
            <a:r>
              <a:rPr lang="en-US" dirty="0"/>
              <a:t>should the teacher’s aide do? </a:t>
            </a:r>
            <a:endParaRPr lang="en-US" dirty="0" smtClean="0"/>
          </a:p>
          <a:p>
            <a:pPr lvl="1"/>
            <a:endParaRPr lang="en-US" dirty="0"/>
          </a:p>
        </p:txBody>
      </p:sp>
    </p:spTree>
    <p:extLst>
      <p:ext uri="{BB962C8B-B14F-4D97-AF65-F5344CB8AC3E}">
        <p14:creationId xmlns:p14="http://schemas.microsoft.com/office/powerpoint/2010/main" val="15163847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Hypothetical (con’t)</a:t>
            </a:r>
          </a:p>
          <a:p>
            <a:pPr lvl="1"/>
            <a:r>
              <a:rPr lang="en-US" dirty="0" smtClean="0"/>
              <a:t>A.    Nothing</a:t>
            </a:r>
            <a:r>
              <a:rPr lang="en-US" dirty="0"/>
              <a:t>, it is now the principal’s responsibility. </a:t>
            </a:r>
            <a:endParaRPr lang="en-US" dirty="0" smtClean="0"/>
          </a:p>
          <a:p>
            <a:pPr lvl="1"/>
            <a:r>
              <a:rPr lang="en-US" dirty="0" smtClean="0"/>
              <a:t>B.    Report </a:t>
            </a:r>
            <a:r>
              <a:rPr lang="en-US" dirty="0"/>
              <a:t>to law enforcement or Child Protective Services</a:t>
            </a:r>
            <a:r>
              <a:rPr lang="en-US" dirty="0" smtClean="0"/>
              <a:t>.</a:t>
            </a:r>
          </a:p>
          <a:p>
            <a:pPr lvl="1"/>
            <a:r>
              <a:rPr lang="en-US" dirty="0" smtClean="0"/>
              <a:t>C.    Talk </a:t>
            </a:r>
            <a:r>
              <a:rPr lang="en-US" dirty="0"/>
              <a:t>to the child’s mother</a:t>
            </a:r>
            <a:r>
              <a:rPr lang="en-US" dirty="0" smtClean="0"/>
              <a:t>.</a:t>
            </a:r>
          </a:p>
          <a:p>
            <a:pPr lvl="1"/>
            <a:r>
              <a:rPr lang="en-US" dirty="0" smtClean="0"/>
              <a:t>D.    Watch </a:t>
            </a:r>
            <a:r>
              <a:rPr lang="en-US" dirty="0"/>
              <a:t>the child more closely. </a:t>
            </a:r>
          </a:p>
        </p:txBody>
      </p:sp>
    </p:spTree>
    <p:extLst>
      <p:ext uri="{BB962C8B-B14F-4D97-AF65-F5344CB8AC3E}">
        <p14:creationId xmlns:p14="http://schemas.microsoft.com/office/powerpoint/2010/main" val="40822663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Hypothetical</a:t>
            </a:r>
          </a:p>
          <a:p>
            <a:r>
              <a:rPr lang="en-US" dirty="0"/>
              <a:t>You are a preschool teacher.  You are concerned that a young child may be being abused at home.  You talk with a colleague about your concerns, but do not report because you are not sure.  The child is hospitalized the following week for severe inflicted injuries.  During the course of the investigation, authorities realize that you had concerns but did not report.  Which of the following could happen</a:t>
            </a:r>
            <a:r>
              <a:rPr lang="en-US" dirty="0" smtClean="0"/>
              <a:t>?</a:t>
            </a:r>
          </a:p>
          <a:p>
            <a:pPr lvl="1"/>
            <a:r>
              <a:rPr lang="en-US" dirty="0" smtClean="0"/>
              <a:t>A.   You </a:t>
            </a:r>
            <a:r>
              <a:rPr lang="en-US" dirty="0"/>
              <a:t>could go to jail for 6 months for the misdemeanor offense</a:t>
            </a:r>
            <a:r>
              <a:rPr lang="en-US" dirty="0" smtClean="0"/>
              <a:t>.</a:t>
            </a:r>
          </a:p>
          <a:p>
            <a:pPr lvl="1"/>
            <a:r>
              <a:rPr lang="en-US" dirty="0" smtClean="0"/>
              <a:t>B.    You </a:t>
            </a:r>
            <a:r>
              <a:rPr lang="en-US" dirty="0"/>
              <a:t>could be fined $1,000 for the misdemeanor offense</a:t>
            </a:r>
            <a:r>
              <a:rPr lang="en-US" dirty="0" smtClean="0"/>
              <a:t>.</a:t>
            </a:r>
          </a:p>
          <a:p>
            <a:pPr lvl="1"/>
            <a:r>
              <a:rPr lang="en-US" dirty="0" smtClean="0"/>
              <a:t>C.    You </a:t>
            </a:r>
            <a:r>
              <a:rPr lang="en-US" dirty="0"/>
              <a:t>could be sued in civil court by the non-offending parent or family members</a:t>
            </a:r>
            <a:r>
              <a:rPr lang="en-US" dirty="0" smtClean="0"/>
              <a:t>.</a:t>
            </a:r>
          </a:p>
          <a:p>
            <a:pPr lvl="1"/>
            <a:r>
              <a:rPr lang="en-US" dirty="0" smtClean="0"/>
              <a:t>D.    You </a:t>
            </a:r>
            <a:r>
              <a:rPr lang="en-US" dirty="0"/>
              <a:t>could lose your license or credential</a:t>
            </a:r>
            <a:r>
              <a:rPr lang="en-US" dirty="0" smtClean="0"/>
              <a:t>.</a:t>
            </a:r>
          </a:p>
          <a:p>
            <a:pPr lvl="1"/>
            <a:r>
              <a:rPr lang="en-US" dirty="0" smtClean="0"/>
              <a:t>E.    All </a:t>
            </a:r>
            <a:r>
              <a:rPr lang="en-US" dirty="0"/>
              <a:t>of the above. </a:t>
            </a:r>
          </a:p>
        </p:txBody>
      </p:sp>
    </p:spTree>
    <p:extLst>
      <p:ext uri="{BB962C8B-B14F-4D97-AF65-F5344CB8AC3E}">
        <p14:creationId xmlns:p14="http://schemas.microsoft.com/office/powerpoint/2010/main" val="26934939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Hypothetical</a:t>
            </a:r>
          </a:p>
          <a:p>
            <a:r>
              <a:rPr lang="en-US" dirty="0"/>
              <a:t>You are concerned about a seventh-grade student who has exhibited behavioral changes.  Although she has always been a straight-A student, she has stopped turning in homework and does poorly on tests.  She frequently appears tired and has even fallen asleep in class.  She also no longer socializes with her friends.  You decide to talk with her about your </a:t>
            </a:r>
            <a:r>
              <a:rPr lang="en-US" dirty="0" smtClean="0"/>
              <a:t>concerns.  Which </a:t>
            </a:r>
            <a:r>
              <a:rPr lang="en-US" dirty="0"/>
              <a:t>of the following is NOT appropriate when talking with your student</a:t>
            </a:r>
            <a:r>
              <a:rPr lang="en-US" dirty="0" smtClean="0"/>
              <a:t>?</a:t>
            </a:r>
          </a:p>
          <a:p>
            <a:pPr lvl="1"/>
            <a:r>
              <a:rPr lang="en-US" dirty="0" smtClean="0"/>
              <a:t>A.    Conduct </a:t>
            </a:r>
            <a:r>
              <a:rPr lang="en-US" dirty="0"/>
              <a:t>the discussion in private</a:t>
            </a:r>
            <a:r>
              <a:rPr lang="en-US" dirty="0" smtClean="0"/>
              <a:t>.</a:t>
            </a:r>
          </a:p>
          <a:p>
            <a:pPr lvl="1"/>
            <a:r>
              <a:rPr lang="en-US" dirty="0" smtClean="0"/>
              <a:t>B.    Allow </a:t>
            </a:r>
            <a:r>
              <a:rPr lang="en-US" dirty="0"/>
              <a:t>the child to tell you of her experience in her own words</a:t>
            </a:r>
            <a:r>
              <a:rPr lang="en-US" dirty="0" smtClean="0"/>
              <a:t>.</a:t>
            </a:r>
          </a:p>
          <a:p>
            <a:pPr lvl="1"/>
            <a:r>
              <a:rPr lang="en-US" dirty="0" smtClean="0"/>
              <a:t>C.    Reassure </a:t>
            </a:r>
            <a:r>
              <a:rPr lang="en-US" dirty="0"/>
              <a:t>the child that you will not tell anyone what she tells you</a:t>
            </a:r>
            <a:r>
              <a:rPr lang="en-US" dirty="0" smtClean="0"/>
              <a:t>.</a:t>
            </a:r>
          </a:p>
          <a:p>
            <a:pPr lvl="1"/>
            <a:r>
              <a:rPr lang="en-US" dirty="0" smtClean="0"/>
              <a:t>D.    Remain </a:t>
            </a:r>
            <a:r>
              <a:rPr lang="en-US" dirty="0"/>
              <a:t>calm; control your emotional response</a:t>
            </a:r>
            <a:r>
              <a:rPr lang="en-US" dirty="0" smtClean="0"/>
              <a:t>.</a:t>
            </a:r>
            <a:endParaRPr lang="en-US" dirty="0"/>
          </a:p>
        </p:txBody>
      </p:sp>
    </p:spTree>
    <p:extLst>
      <p:ext uri="{BB962C8B-B14F-4D97-AF65-F5344CB8AC3E}">
        <p14:creationId xmlns:p14="http://schemas.microsoft.com/office/powerpoint/2010/main" val="35885575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Hypothetical</a:t>
            </a:r>
          </a:p>
          <a:p>
            <a:r>
              <a:rPr lang="en-US" dirty="0"/>
              <a:t>You are the principal of an elementary school.  The parent of one of your students contacts you because she is concerned about the behavior of her 10-year-old son’s substitute teacher.  She says that her son told her that, while getting help with his class work, he had to sit on the teacher’s lap, and the teacher rubbed his back and thighs.  She tells you that her son’s friend complained of this as well, and that both boys initially refused but that the teacher insisted. </a:t>
            </a:r>
          </a:p>
        </p:txBody>
      </p:sp>
    </p:spTree>
    <p:extLst>
      <p:ext uri="{BB962C8B-B14F-4D97-AF65-F5344CB8AC3E}">
        <p14:creationId xmlns:p14="http://schemas.microsoft.com/office/powerpoint/2010/main" val="28760884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lstStyle/>
          <a:p>
            <a:r>
              <a:rPr lang="en-US" dirty="0" smtClean="0"/>
              <a:t>Hypothetical (con’t)</a:t>
            </a:r>
          </a:p>
          <a:p>
            <a:pPr lvl="1"/>
            <a:r>
              <a:rPr lang="en-US" dirty="0" smtClean="0"/>
              <a:t>A.    Make </a:t>
            </a:r>
            <a:r>
              <a:rPr lang="en-US" dirty="0"/>
              <a:t>a suspected child abuse report</a:t>
            </a:r>
            <a:r>
              <a:rPr lang="en-US" dirty="0" smtClean="0"/>
              <a:t>.</a:t>
            </a:r>
          </a:p>
          <a:p>
            <a:pPr lvl="1"/>
            <a:r>
              <a:rPr lang="en-US" dirty="0" smtClean="0"/>
              <a:t>B.    Talk </a:t>
            </a:r>
            <a:r>
              <a:rPr lang="en-US" dirty="0"/>
              <a:t>with the teacher to find out if this is an accurate report</a:t>
            </a:r>
            <a:r>
              <a:rPr lang="en-US" dirty="0" smtClean="0"/>
              <a:t>.</a:t>
            </a:r>
          </a:p>
          <a:p>
            <a:pPr lvl="1"/>
            <a:r>
              <a:rPr lang="en-US" dirty="0" smtClean="0"/>
              <a:t>C.    Question </a:t>
            </a:r>
            <a:r>
              <a:rPr lang="en-US" dirty="0"/>
              <a:t>the students the next day at school</a:t>
            </a:r>
            <a:r>
              <a:rPr lang="en-US" dirty="0" smtClean="0"/>
              <a:t>.</a:t>
            </a:r>
          </a:p>
          <a:p>
            <a:pPr lvl="1"/>
            <a:r>
              <a:rPr lang="en-US" dirty="0" smtClean="0"/>
              <a:t>D.    Nothing</a:t>
            </a:r>
            <a:r>
              <a:rPr lang="en-US" dirty="0"/>
              <a:t>.  The teacher is not part of your regular staff, and you don’t want to raise concerns unnecessarily. </a:t>
            </a:r>
          </a:p>
        </p:txBody>
      </p:sp>
    </p:spTree>
    <p:extLst>
      <p:ext uri="{BB962C8B-B14F-4D97-AF65-F5344CB8AC3E}">
        <p14:creationId xmlns:p14="http://schemas.microsoft.com/office/powerpoint/2010/main" val="1212119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Abuse &amp; Neglect Reporting Act</a:t>
            </a:r>
          </a:p>
        </p:txBody>
      </p:sp>
      <p:sp>
        <p:nvSpPr>
          <p:cNvPr id="3" name="Content Placeholder 2"/>
          <p:cNvSpPr>
            <a:spLocks noGrp="1"/>
          </p:cNvSpPr>
          <p:nvPr>
            <p:ph idx="1"/>
          </p:nvPr>
        </p:nvSpPr>
        <p:spPr/>
        <p:txBody>
          <a:bodyPr/>
          <a:lstStyle/>
          <a:p>
            <a:r>
              <a:rPr lang="en-US" dirty="0" smtClean="0"/>
              <a:t>What is Child Abuse?</a:t>
            </a:r>
          </a:p>
          <a:p>
            <a:pPr lvl="1"/>
            <a:r>
              <a:rPr lang="en-US" dirty="0" smtClean="0"/>
              <a:t>Physical abuse</a:t>
            </a:r>
          </a:p>
          <a:p>
            <a:pPr lvl="1"/>
            <a:r>
              <a:rPr lang="en-US" dirty="0" smtClean="0"/>
              <a:t>Willful cruelty or unjustified punishment</a:t>
            </a:r>
          </a:p>
          <a:p>
            <a:pPr lvl="1"/>
            <a:r>
              <a:rPr lang="en-US" dirty="0" smtClean="0"/>
              <a:t>Unlawful corporal punishment or injury</a:t>
            </a:r>
          </a:p>
          <a:p>
            <a:pPr lvl="1"/>
            <a:r>
              <a:rPr lang="en-US" dirty="0"/>
              <a:t>Sexual abuse (including both sexual assault and sexual exploitation</a:t>
            </a:r>
            <a:r>
              <a:rPr lang="en-US" dirty="0" smtClean="0"/>
              <a:t>)</a:t>
            </a:r>
          </a:p>
          <a:p>
            <a:pPr lvl="1"/>
            <a:r>
              <a:rPr lang="en-US" dirty="0" smtClean="0"/>
              <a:t>Neglect (including both acts and omissions)</a:t>
            </a:r>
          </a:p>
        </p:txBody>
      </p:sp>
    </p:spTree>
    <p:extLst>
      <p:ext uri="{BB962C8B-B14F-4D97-AF65-F5344CB8AC3E}">
        <p14:creationId xmlns:p14="http://schemas.microsoft.com/office/powerpoint/2010/main" val="4108461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Abuse &amp; Neglect Reporting Act</a:t>
            </a:r>
          </a:p>
        </p:txBody>
      </p:sp>
      <p:sp>
        <p:nvSpPr>
          <p:cNvPr id="3" name="Content Placeholder 2"/>
          <p:cNvSpPr>
            <a:spLocks noGrp="1"/>
          </p:cNvSpPr>
          <p:nvPr>
            <p:ph idx="1"/>
          </p:nvPr>
        </p:nvSpPr>
        <p:spPr/>
        <p:txBody>
          <a:bodyPr/>
          <a:lstStyle/>
          <a:p>
            <a:r>
              <a:rPr lang="en-US" dirty="0" smtClean="0"/>
              <a:t>Child abuse is not:</a:t>
            </a:r>
          </a:p>
          <a:p>
            <a:pPr lvl="1"/>
            <a:r>
              <a:rPr lang="en-US" dirty="0" smtClean="0"/>
              <a:t>A mutual affray between minors (PC 11165.6)</a:t>
            </a:r>
            <a:endParaRPr lang="en-US" dirty="0"/>
          </a:p>
          <a:p>
            <a:pPr lvl="1"/>
            <a:r>
              <a:rPr lang="en-US" dirty="0" smtClean="0"/>
              <a:t>Reasonable and necessary force used by a peace officer acting within the course and scope of his or her employment as a peace officer (PC 11165.4)</a:t>
            </a:r>
          </a:p>
          <a:p>
            <a:pPr lvl="1"/>
            <a:r>
              <a:rPr lang="en-US" dirty="0" smtClean="0"/>
              <a:t>An amount of force that is reasonable and necessary for a person employed by or engaged in a public school to quell a disturbance threatening physical injury to person(s) or damage to property, for purposes of self-defense, or to obtain possession of weapons or other dangerous objects within the control of the pupil (PC 11164.5)</a:t>
            </a:r>
            <a:endParaRPr lang="en-US" dirty="0"/>
          </a:p>
        </p:txBody>
      </p:sp>
    </p:spTree>
    <p:extLst>
      <p:ext uri="{BB962C8B-B14F-4D97-AF65-F5344CB8AC3E}">
        <p14:creationId xmlns:p14="http://schemas.microsoft.com/office/powerpoint/2010/main" val="2197580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Abuse &amp; Neglect Reporting Act</a:t>
            </a:r>
          </a:p>
        </p:txBody>
      </p:sp>
      <p:sp>
        <p:nvSpPr>
          <p:cNvPr id="3" name="Content Placeholder 2"/>
          <p:cNvSpPr>
            <a:spLocks noGrp="1"/>
          </p:cNvSpPr>
          <p:nvPr>
            <p:ph idx="1"/>
          </p:nvPr>
        </p:nvSpPr>
        <p:spPr/>
        <p:txBody>
          <a:bodyPr>
            <a:normAutofit fontScale="92500" lnSpcReduction="10000"/>
          </a:bodyPr>
          <a:lstStyle/>
          <a:p>
            <a:r>
              <a:rPr lang="en-US" dirty="0" smtClean="0"/>
              <a:t>Child abuse is not:</a:t>
            </a:r>
          </a:p>
          <a:p>
            <a:pPr lvl="1"/>
            <a:r>
              <a:rPr lang="en-US" dirty="0" smtClean="0"/>
              <a:t>Voluntary sexual conduct between children who are both under the age of 14 years and who are of similar age and sophistication.</a:t>
            </a:r>
          </a:p>
          <a:p>
            <a:pPr lvl="1"/>
            <a:r>
              <a:rPr lang="en-US" dirty="0" smtClean="0"/>
              <a:t>Pregnancy of a minor, regardless of her age, does not, in and of itself, constitute the basis of reasonable suspicion of sexual abuse.  (Penal Code 11166(a)(1))</a:t>
            </a:r>
          </a:p>
          <a:p>
            <a:pPr lvl="1"/>
            <a:r>
              <a:rPr lang="en-US" dirty="0" smtClean="0"/>
              <a:t>Past abuse of a child who is an adult at the time of disclosure.</a:t>
            </a:r>
          </a:p>
          <a:p>
            <a:pPr lvl="1"/>
            <a:r>
              <a:rPr lang="en-US" dirty="0" smtClean="0"/>
              <a:t>Minor spanking</a:t>
            </a:r>
            <a:r>
              <a:rPr lang="en-US" dirty="0"/>
              <a:t> </a:t>
            </a:r>
            <a:r>
              <a:rPr lang="en-US" dirty="0" smtClean="0"/>
              <a:t>on the buttocks with an open hand, which does not result in bruising</a:t>
            </a:r>
          </a:p>
          <a:p>
            <a:pPr lvl="1"/>
            <a:r>
              <a:rPr lang="en-US" dirty="0" smtClean="0"/>
              <a:t>Age appropriate restrictions on activities (i.e. time outs, grounding, etc.)</a:t>
            </a:r>
          </a:p>
          <a:p>
            <a:pPr lvl="1"/>
            <a:r>
              <a:rPr lang="en-US" dirty="0" smtClean="0"/>
              <a:t>Non-demeaning scolding</a:t>
            </a:r>
          </a:p>
        </p:txBody>
      </p:sp>
    </p:spTree>
    <p:extLst>
      <p:ext uri="{BB962C8B-B14F-4D97-AF65-F5344CB8AC3E}">
        <p14:creationId xmlns:p14="http://schemas.microsoft.com/office/powerpoint/2010/main" val="1386738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Abuse &amp; Neglect Reporting Act</a:t>
            </a:r>
          </a:p>
        </p:txBody>
      </p:sp>
      <p:sp>
        <p:nvSpPr>
          <p:cNvPr id="3" name="Content Placeholder 2"/>
          <p:cNvSpPr>
            <a:spLocks noGrp="1"/>
          </p:cNvSpPr>
          <p:nvPr>
            <p:ph idx="1"/>
          </p:nvPr>
        </p:nvSpPr>
        <p:spPr/>
        <p:txBody>
          <a:bodyPr>
            <a:normAutofit/>
          </a:bodyPr>
          <a:lstStyle/>
          <a:p>
            <a:pPr marL="342900" lvl="1" indent="-342900">
              <a:spcBef>
                <a:spcPts val="2000"/>
              </a:spcBef>
            </a:pPr>
            <a:r>
              <a:rPr lang="en-US" dirty="0" smtClean="0"/>
              <a:t>What to Report:</a:t>
            </a:r>
          </a:p>
          <a:p>
            <a:pPr marL="342900" lvl="1"/>
            <a:r>
              <a:rPr lang="en-US" dirty="0" smtClean="0"/>
              <a:t>When </a:t>
            </a:r>
            <a:r>
              <a:rPr lang="en-US" dirty="0"/>
              <a:t>the victim is a child and the perpetrator is any person, the following types of abuse must be reported by all legally mandated reporters:</a:t>
            </a:r>
          </a:p>
          <a:p>
            <a:pPr lvl="1"/>
            <a:r>
              <a:rPr lang="en-US" dirty="0" smtClean="0"/>
              <a:t>Physical abuse</a:t>
            </a:r>
          </a:p>
          <a:p>
            <a:pPr lvl="2"/>
            <a:r>
              <a:rPr lang="en-US" dirty="0" smtClean="0"/>
              <a:t>Physical injury inflicted by other than accidental means on a child, or intentionally injuring a child.</a:t>
            </a:r>
          </a:p>
        </p:txBody>
      </p:sp>
    </p:spTree>
    <p:extLst>
      <p:ext uri="{BB962C8B-B14F-4D97-AF65-F5344CB8AC3E}">
        <p14:creationId xmlns:p14="http://schemas.microsoft.com/office/powerpoint/2010/main" val="1289693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&amp; Neglect Reporting Act</a:t>
            </a:r>
            <a:endParaRPr lang="en-US" dirty="0"/>
          </a:p>
        </p:txBody>
      </p:sp>
      <p:sp>
        <p:nvSpPr>
          <p:cNvPr id="3" name="Content Placeholder 2"/>
          <p:cNvSpPr>
            <a:spLocks noGrp="1"/>
          </p:cNvSpPr>
          <p:nvPr>
            <p:ph idx="1"/>
          </p:nvPr>
        </p:nvSpPr>
        <p:spPr/>
        <p:txBody>
          <a:bodyPr>
            <a:normAutofit/>
          </a:bodyPr>
          <a:lstStyle/>
          <a:p>
            <a:r>
              <a:rPr lang="en-US" dirty="0" smtClean="0"/>
              <a:t>What to Report (con’t):</a:t>
            </a:r>
          </a:p>
          <a:p>
            <a:pPr lvl="1"/>
            <a:r>
              <a:rPr lang="en-US" dirty="0" smtClean="0"/>
              <a:t>Willful cruelty or unjustified punishment (PC 11165.3) including:</a:t>
            </a:r>
          </a:p>
          <a:p>
            <a:pPr lvl="2"/>
            <a:r>
              <a:rPr lang="en-US" dirty="0" smtClean="0"/>
              <a:t>Inflicting or permitting unjustifiable physical pain or</a:t>
            </a:r>
          </a:p>
          <a:p>
            <a:pPr lvl="2"/>
            <a:r>
              <a:rPr lang="en-US" dirty="0" smtClean="0"/>
              <a:t>Mental suffering/emotional abuse or</a:t>
            </a:r>
          </a:p>
          <a:p>
            <a:pPr lvl="2"/>
            <a:r>
              <a:rPr lang="en-US" dirty="0" smtClean="0"/>
              <a:t>The endangerment of the child’s person or health.</a:t>
            </a:r>
          </a:p>
        </p:txBody>
      </p:sp>
    </p:spTree>
    <p:extLst>
      <p:ext uri="{BB962C8B-B14F-4D97-AF65-F5344CB8AC3E}">
        <p14:creationId xmlns:p14="http://schemas.microsoft.com/office/powerpoint/2010/main" val="1363722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1801</TotalTime>
  <Words>4081</Words>
  <Application>Microsoft Office PowerPoint</Application>
  <PresentationFormat>On-screen Show (4:3)</PresentationFormat>
  <Paragraphs>348</Paragraphs>
  <Slides>49</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Calibri</vt:lpstr>
      <vt:lpstr>Corbel</vt:lpstr>
      <vt:lpstr>Wingdings 2</vt:lpstr>
      <vt:lpstr>Pixel</vt:lpstr>
      <vt:lpstr>California 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lpstr>Child Abuse &amp; Neglect Reporting Act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Abuse &amp; Neglect Reporting</dc:title>
  <dc:creator>A. Ramos</dc:creator>
  <cp:lastModifiedBy>techsvcs</cp:lastModifiedBy>
  <cp:revision>89</cp:revision>
  <cp:lastPrinted>2015-08-05T18:34:48Z</cp:lastPrinted>
  <dcterms:created xsi:type="dcterms:W3CDTF">2013-04-12T20:30:46Z</dcterms:created>
  <dcterms:modified xsi:type="dcterms:W3CDTF">2017-02-08T20:37:41Z</dcterms:modified>
</cp:coreProperties>
</file>